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handoutMasterIdLst>
    <p:handoutMasterId r:id="rId90"/>
  </p:handoutMasterIdLst>
  <p:sldIdLst>
    <p:sldId id="256" r:id="rId2"/>
    <p:sldId id="257" r:id="rId3"/>
    <p:sldId id="258" r:id="rId4"/>
    <p:sldId id="259" r:id="rId5"/>
    <p:sldId id="260" r:id="rId6"/>
    <p:sldId id="261" r:id="rId7"/>
    <p:sldId id="262" r:id="rId8"/>
    <p:sldId id="263" r:id="rId9"/>
    <p:sldId id="264" r:id="rId10"/>
    <p:sldId id="268" r:id="rId11"/>
    <p:sldId id="266" r:id="rId12"/>
    <p:sldId id="265" r:id="rId13"/>
    <p:sldId id="269" r:id="rId14"/>
    <p:sldId id="270" r:id="rId15"/>
    <p:sldId id="267"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337" r:id="rId32"/>
    <p:sldId id="286" r:id="rId33"/>
    <p:sldId id="287" r:id="rId34"/>
    <p:sldId id="288" r:id="rId35"/>
    <p:sldId id="289" r:id="rId36"/>
    <p:sldId id="290" r:id="rId37"/>
    <p:sldId id="291" r:id="rId38"/>
    <p:sldId id="292" r:id="rId39"/>
    <p:sldId id="345" r:id="rId40"/>
    <p:sldId id="293" r:id="rId41"/>
    <p:sldId id="294" r:id="rId42"/>
    <p:sldId id="303" r:id="rId43"/>
    <p:sldId id="295" r:id="rId44"/>
    <p:sldId id="296" r:id="rId45"/>
    <p:sldId id="297" r:id="rId46"/>
    <p:sldId id="298" r:id="rId47"/>
    <p:sldId id="299" r:id="rId48"/>
    <p:sldId id="300" r:id="rId49"/>
    <p:sldId id="301" r:id="rId50"/>
    <p:sldId id="302" r:id="rId51"/>
    <p:sldId id="304" r:id="rId52"/>
    <p:sldId id="305" r:id="rId53"/>
    <p:sldId id="306" r:id="rId54"/>
    <p:sldId id="307" r:id="rId55"/>
    <p:sldId id="308" r:id="rId56"/>
    <p:sldId id="309" r:id="rId57"/>
    <p:sldId id="310" r:id="rId58"/>
    <p:sldId id="312" r:id="rId59"/>
    <p:sldId id="313" r:id="rId60"/>
    <p:sldId id="314" r:id="rId61"/>
    <p:sldId id="316" r:id="rId62"/>
    <p:sldId id="317" r:id="rId63"/>
    <p:sldId id="318" r:id="rId64"/>
    <p:sldId id="315" r:id="rId65"/>
    <p:sldId id="319" r:id="rId66"/>
    <p:sldId id="320" r:id="rId67"/>
    <p:sldId id="321" r:id="rId68"/>
    <p:sldId id="322" r:id="rId69"/>
    <p:sldId id="323" r:id="rId70"/>
    <p:sldId id="324" r:id="rId71"/>
    <p:sldId id="325" r:id="rId72"/>
    <p:sldId id="326" r:id="rId73"/>
    <p:sldId id="327" r:id="rId74"/>
    <p:sldId id="328" r:id="rId75"/>
    <p:sldId id="340" r:id="rId76"/>
    <p:sldId id="329" r:id="rId77"/>
    <p:sldId id="330" r:id="rId78"/>
    <p:sldId id="331" r:id="rId79"/>
    <p:sldId id="332" r:id="rId80"/>
    <p:sldId id="333" r:id="rId81"/>
    <p:sldId id="334" r:id="rId82"/>
    <p:sldId id="335" r:id="rId83"/>
    <p:sldId id="336" r:id="rId84"/>
    <p:sldId id="338" r:id="rId85"/>
    <p:sldId id="341" r:id="rId86"/>
    <p:sldId id="342" r:id="rId87"/>
    <p:sldId id="343" r:id="rId88"/>
    <p:sldId id="344" r:id="rId89"/>
  </p:sldIdLst>
  <p:sldSz cx="9144000" cy="6858000" type="screen4x3"/>
  <p:notesSz cx="6761163" cy="99425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3298" autoAdjust="0"/>
  </p:normalViewPr>
  <p:slideViewPr>
    <p:cSldViewPr>
      <p:cViewPr>
        <p:scale>
          <a:sx n="91" d="100"/>
          <a:sy n="91" d="100"/>
        </p:scale>
        <p:origin x="-72" y="6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31326" y="0"/>
            <a:ext cx="2929837" cy="497126"/>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66" y="0"/>
            <a:ext cx="2929837" cy="497126"/>
          </a:xfrm>
          <a:prstGeom prst="rect">
            <a:avLst/>
          </a:prstGeom>
        </p:spPr>
        <p:txBody>
          <a:bodyPr vert="horz" lIns="91440" tIns="45720" rIns="91440" bIns="45720" rtlCol="1"/>
          <a:lstStyle>
            <a:lvl1pPr algn="l">
              <a:defRPr sz="1200"/>
            </a:lvl1pPr>
          </a:lstStyle>
          <a:p>
            <a:fld id="{90C4F1F7-36A6-4E04-9DDA-614E9065F19A}" type="datetimeFigureOut">
              <a:rPr lang="fa-IR" smtClean="0"/>
              <a:pPr/>
              <a:t>1435/09/04</a:t>
            </a:fld>
            <a:endParaRPr lang="fa-IR"/>
          </a:p>
        </p:txBody>
      </p:sp>
      <p:sp>
        <p:nvSpPr>
          <p:cNvPr id="4" name="Footer Placeholder 3"/>
          <p:cNvSpPr>
            <a:spLocks noGrp="1"/>
          </p:cNvSpPr>
          <p:nvPr>
            <p:ph type="ftr" sz="quarter" idx="2"/>
          </p:nvPr>
        </p:nvSpPr>
        <p:spPr>
          <a:xfrm>
            <a:off x="3831326" y="9443662"/>
            <a:ext cx="2929837" cy="497126"/>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66" y="9443662"/>
            <a:ext cx="2929837" cy="497126"/>
          </a:xfrm>
          <a:prstGeom prst="rect">
            <a:avLst/>
          </a:prstGeom>
        </p:spPr>
        <p:txBody>
          <a:bodyPr vert="horz" lIns="91440" tIns="45720" rIns="91440" bIns="45720" rtlCol="1" anchor="b"/>
          <a:lstStyle>
            <a:lvl1pPr algn="l">
              <a:defRPr sz="1200"/>
            </a:lvl1pPr>
          </a:lstStyle>
          <a:p>
            <a:fld id="{D97AE146-8E5A-429D-978A-D5CB0F6219F2}" type="slidenum">
              <a:rPr lang="fa-IR" smtClean="0"/>
              <a:pPr/>
              <a:t>‹#›</a:t>
            </a:fld>
            <a:endParaRPr lang="fa-IR"/>
          </a:p>
        </p:txBody>
      </p:sp>
    </p:spTree>
    <p:extLst>
      <p:ext uri="{BB962C8B-B14F-4D97-AF65-F5344CB8AC3E}">
        <p14:creationId xmlns="" xmlns:p14="http://schemas.microsoft.com/office/powerpoint/2010/main" val="25100790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793AB56-A9FC-4203-94B2-A39CEDFC0360}" type="datetimeFigureOut">
              <a:rPr lang="fa-IR" smtClean="0"/>
              <a:pPr/>
              <a:t>1435/09/04</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40B801D-8B0F-439B-9071-EB2069CC05F2}"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93AB56-A9FC-4203-94B2-A39CEDFC0360}" type="datetimeFigureOut">
              <a:rPr lang="fa-IR" smtClean="0"/>
              <a:pPr/>
              <a:t>1435/09/04</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940B801D-8B0F-439B-9071-EB2069CC05F2}"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93AB56-A9FC-4203-94B2-A39CEDFC0360}" type="datetimeFigureOut">
              <a:rPr lang="fa-IR" smtClean="0"/>
              <a:pPr/>
              <a:t>1435/09/04</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940B801D-8B0F-439B-9071-EB2069CC05F2}"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93AB56-A9FC-4203-94B2-A39CEDFC0360}" type="datetimeFigureOut">
              <a:rPr lang="fa-IR" smtClean="0"/>
              <a:pPr/>
              <a:t>1435/09/04</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940B801D-8B0F-439B-9071-EB2069CC05F2}" type="slidenum">
              <a:rPr lang="fa-IR" smtClean="0"/>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793AB56-A9FC-4203-94B2-A39CEDFC0360}" type="datetimeFigureOut">
              <a:rPr lang="fa-IR" smtClean="0"/>
              <a:pPr/>
              <a:t>1435/09/04</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940B801D-8B0F-439B-9071-EB2069CC05F2}"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793AB56-A9FC-4203-94B2-A39CEDFC0360}" type="datetimeFigureOut">
              <a:rPr lang="fa-IR" smtClean="0"/>
              <a:pPr/>
              <a:t>1435/09/04</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940B801D-8B0F-439B-9071-EB2069CC05F2}" type="slidenum">
              <a:rPr lang="fa-IR" smtClean="0"/>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793AB56-A9FC-4203-94B2-A39CEDFC0360}" type="datetimeFigureOut">
              <a:rPr lang="fa-IR" smtClean="0"/>
              <a:pPr/>
              <a:t>1435/09/04</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940B801D-8B0F-439B-9071-EB2069CC05F2}"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793AB56-A9FC-4203-94B2-A39CEDFC0360}" type="datetimeFigureOut">
              <a:rPr lang="fa-IR" smtClean="0"/>
              <a:pPr/>
              <a:t>1435/09/04</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940B801D-8B0F-439B-9071-EB2069CC05F2}" type="slidenum">
              <a:rPr lang="fa-IR" smtClean="0"/>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793AB56-A9FC-4203-94B2-A39CEDFC0360}" type="datetimeFigureOut">
              <a:rPr lang="fa-IR" smtClean="0"/>
              <a:pPr/>
              <a:t>1435/09/04</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940B801D-8B0F-439B-9071-EB2069CC05F2}"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793AB56-A9FC-4203-94B2-A39CEDFC0360}" type="datetimeFigureOut">
              <a:rPr lang="fa-IR" smtClean="0"/>
              <a:pPr/>
              <a:t>1435/09/04</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940B801D-8B0F-439B-9071-EB2069CC05F2}"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793AB56-A9FC-4203-94B2-A39CEDFC0360}" type="datetimeFigureOut">
              <a:rPr lang="fa-IR" smtClean="0"/>
              <a:pPr/>
              <a:t>1435/09/04</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40B801D-8B0F-439B-9071-EB2069CC05F2}"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793AB56-A9FC-4203-94B2-A39CEDFC0360}" type="datetimeFigureOut">
              <a:rPr lang="fa-IR" smtClean="0"/>
              <a:pPr/>
              <a:t>1435/09/04</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40B801D-8B0F-439B-9071-EB2069CC05F2}"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Isoprene" TargetMode="External"/><Relationship Id="rId2" Type="http://schemas.openxmlformats.org/officeDocument/2006/relationships/hyperlink" Target="http://en.wikipedia.org/wiki/Isobutylene"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6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357166"/>
            <a:ext cx="7772400" cy="1470025"/>
          </a:xfrm>
        </p:spPr>
        <p:txBody>
          <a:bodyPr>
            <a:normAutofit/>
          </a:bodyPr>
          <a:lstStyle/>
          <a:p>
            <a:r>
              <a:rPr lang="fa-IR" sz="3600" dirty="0" smtClean="0">
                <a:solidFill>
                  <a:srgbClr val="C00000"/>
                </a:solidFill>
                <a:cs typeface="2  Homa" pitchFamily="2" charset="-78"/>
              </a:rPr>
              <a:t>دوره آموزشي وسايل و لوازم حفاظت فردي</a:t>
            </a:r>
            <a:r>
              <a:rPr lang="fa-IR" sz="3600" smtClean="0">
                <a:solidFill>
                  <a:srgbClr val="C00000"/>
                </a:solidFill>
                <a:cs typeface="2  Homa" pitchFamily="2" charset="-78"/>
              </a:rPr>
              <a:t/>
            </a:r>
            <a:br>
              <a:rPr lang="fa-IR" sz="3600" smtClean="0">
                <a:solidFill>
                  <a:srgbClr val="C00000"/>
                </a:solidFill>
                <a:cs typeface="2  Homa" pitchFamily="2" charset="-78"/>
              </a:rPr>
            </a:br>
            <a:endParaRPr lang="fa-IR" sz="3100" dirty="0">
              <a:solidFill>
                <a:srgbClr val="00B050"/>
              </a:solidFill>
              <a:cs typeface="2  Homa" pitchFamily="2" charset="-78"/>
            </a:endParaRPr>
          </a:p>
        </p:txBody>
      </p:sp>
      <p:sp>
        <p:nvSpPr>
          <p:cNvPr id="3" name="Subtitle 2"/>
          <p:cNvSpPr>
            <a:spLocks noGrp="1"/>
          </p:cNvSpPr>
          <p:nvPr>
            <p:ph type="subTitle" idx="1"/>
          </p:nvPr>
        </p:nvSpPr>
        <p:spPr>
          <a:xfrm>
            <a:off x="571472" y="1785926"/>
            <a:ext cx="7786742" cy="4643470"/>
          </a:xfrm>
        </p:spPr>
        <p:txBody>
          <a:bodyPr/>
          <a:lstStyle/>
          <a:p>
            <a:endParaRPr lang="fa-IR" dirty="0"/>
          </a:p>
        </p:txBody>
      </p:sp>
      <p:pic>
        <p:nvPicPr>
          <p:cNvPr id="4" name="Picture 3" descr="1.jpg"/>
          <p:cNvPicPr>
            <a:picLocks noChangeAspect="1"/>
          </p:cNvPicPr>
          <p:nvPr/>
        </p:nvPicPr>
        <p:blipFill>
          <a:blip r:embed="rId2" cstate="print"/>
          <a:stretch>
            <a:fillRect/>
          </a:stretch>
        </p:blipFill>
        <p:spPr>
          <a:xfrm>
            <a:off x="857224" y="2214554"/>
            <a:ext cx="7286676" cy="43854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6347682.png"/>
          <p:cNvPicPr>
            <a:picLocks noGrp="1" noChangeAspect="1"/>
          </p:cNvPicPr>
          <p:nvPr>
            <p:ph idx="1"/>
          </p:nvPr>
        </p:nvPicPr>
        <p:blipFill>
          <a:blip r:embed="rId2" cstate="print"/>
          <a:stretch>
            <a:fillRect/>
          </a:stretch>
        </p:blipFill>
        <p:spPr>
          <a:xfrm>
            <a:off x="1372346" y="1481138"/>
            <a:ext cx="6399307" cy="4525962"/>
          </a:xfrm>
        </p:spPr>
      </p:pic>
      <p:sp>
        <p:nvSpPr>
          <p:cNvPr id="2" name="Title 1"/>
          <p:cNvSpPr>
            <a:spLocks noGrp="1"/>
          </p:cNvSpPr>
          <p:nvPr>
            <p:ph type="title"/>
          </p:nvPr>
        </p:nvSpPr>
        <p:spPr/>
        <p:txBody>
          <a:bodyPr/>
          <a:lstStyle/>
          <a:p>
            <a:r>
              <a:rPr lang="en-US" b="1" dirty="0" smtClean="0">
                <a:solidFill>
                  <a:srgbClr val="C00000"/>
                </a:solidFill>
              </a:rPr>
              <a:t>training</a:t>
            </a:r>
            <a:endParaRPr lang="fa-IR" b="1"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algn="l"/>
            <a:r>
              <a:rPr lang="en-US" dirty="0" smtClean="0">
                <a:solidFill>
                  <a:srgbClr val="00B050"/>
                </a:solidFill>
              </a:rPr>
              <a:t>1-PPE was uncomfortable (according to 62% of respondents),</a:t>
            </a:r>
          </a:p>
          <a:p>
            <a:pPr algn="l"/>
            <a:r>
              <a:rPr lang="en-US" dirty="0" smtClean="0">
                <a:solidFill>
                  <a:srgbClr val="7030A0"/>
                </a:solidFill>
              </a:rPr>
              <a:t>2-PPE was not necessary for the task</a:t>
            </a:r>
            <a:r>
              <a:rPr lang="en-US" dirty="0" smtClean="0"/>
              <a:t>,</a:t>
            </a:r>
          </a:p>
          <a:p>
            <a:pPr algn="l"/>
            <a:r>
              <a:rPr lang="en-US" dirty="0" smtClean="0"/>
              <a:t>3-PPE was too hot</a:t>
            </a:r>
          </a:p>
          <a:p>
            <a:pPr algn="l"/>
            <a:r>
              <a:rPr lang="en-US" dirty="0" smtClean="0">
                <a:solidFill>
                  <a:schemeClr val="tx2">
                    <a:lumMod val="60000"/>
                    <a:lumOff val="40000"/>
                  </a:schemeClr>
                </a:solidFill>
              </a:rPr>
              <a:t>4-PPE was unattractive looking.</a:t>
            </a:r>
          </a:p>
          <a:p>
            <a:endParaRPr lang="fa-IR" dirty="0"/>
          </a:p>
        </p:txBody>
      </p:sp>
      <p:sp>
        <p:nvSpPr>
          <p:cNvPr id="2" name="Title 1"/>
          <p:cNvSpPr>
            <a:spLocks noGrp="1"/>
          </p:cNvSpPr>
          <p:nvPr>
            <p:ph type="title"/>
          </p:nvPr>
        </p:nvSpPr>
        <p:spPr/>
        <p:txBody>
          <a:bodyPr>
            <a:normAutofit fontScale="90000"/>
          </a:bodyPr>
          <a:lstStyle/>
          <a:p>
            <a:r>
              <a:rPr lang="en-US" b="1" dirty="0" smtClean="0">
                <a:solidFill>
                  <a:srgbClr val="C00000"/>
                </a:solidFill>
              </a:rPr>
              <a:t>Why Workers Resist Wearing PPE</a:t>
            </a:r>
            <a:endParaRPr lang="fa-IR" dirty="0">
              <a:solidFill>
                <a:srgbClr val="C00000"/>
              </a:solidFill>
            </a:endParaRPr>
          </a:p>
        </p:txBody>
      </p:sp>
      <p:pic>
        <p:nvPicPr>
          <p:cNvPr id="5" name="Picture 4" descr="0511-1108-0617-5630_Craftsman_operating_a_drill_press_in_a_shop_clipart_image.jpg"/>
          <p:cNvPicPr>
            <a:picLocks noChangeAspect="1"/>
          </p:cNvPicPr>
          <p:nvPr/>
        </p:nvPicPr>
        <p:blipFill>
          <a:blip r:embed="rId2" cstate="print"/>
          <a:stretch>
            <a:fillRect/>
          </a:stretch>
        </p:blipFill>
        <p:spPr>
          <a:xfrm>
            <a:off x="6143636" y="3786190"/>
            <a:ext cx="2645884" cy="267800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4983179"/>
          </a:xfrm>
        </p:spPr>
        <p:txBody>
          <a:bodyPr>
            <a:normAutofit/>
          </a:bodyPr>
          <a:lstStyle/>
          <a:p>
            <a:pPr algn="l"/>
            <a:r>
              <a:rPr lang="en-US" b="1" dirty="0" smtClean="0"/>
              <a:t>1. Set an example</a:t>
            </a:r>
            <a:endParaRPr lang="fa-IR" b="1" dirty="0" smtClean="0"/>
          </a:p>
          <a:p>
            <a:pPr algn="l"/>
            <a:r>
              <a:rPr lang="en-US" b="1" dirty="0" smtClean="0"/>
              <a:t>2. Allow no exceptions</a:t>
            </a:r>
            <a:endParaRPr lang="fa-IR" b="1" dirty="0" smtClean="0"/>
          </a:p>
          <a:p>
            <a:pPr algn="l"/>
            <a:r>
              <a:rPr lang="en-US" b="1" dirty="0" smtClean="0"/>
              <a:t>3. Don’t look the other way</a:t>
            </a:r>
            <a:endParaRPr lang="fa-IR" b="1" dirty="0" smtClean="0"/>
          </a:p>
          <a:p>
            <a:pPr algn="l"/>
            <a:r>
              <a:rPr lang="en-US" b="1" dirty="0" smtClean="0"/>
              <a:t>4. Spend the money</a:t>
            </a:r>
            <a:endParaRPr lang="fa-IR" b="1" dirty="0" smtClean="0"/>
          </a:p>
          <a:p>
            <a:pPr algn="l"/>
            <a:r>
              <a:rPr lang="en-US" b="1" dirty="0" smtClean="0"/>
              <a:t>5. It doesn’t end with training</a:t>
            </a:r>
            <a:endParaRPr lang="fa-IR" b="1" dirty="0" smtClean="0"/>
          </a:p>
          <a:p>
            <a:pPr algn="l"/>
            <a:r>
              <a:rPr lang="en-US" b="1" dirty="0" smtClean="0"/>
              <a:t>6. Give me a good reason</a:t>
            </a:r>
            <a:endParaRPr lang="fa-IR" b="1" dirty="0" smtClean="0"/>
          </a:p>
          <a:p>
            <a:pPr algn="l"/>
            <a:r>
              <a:rPr lang="en-US" b="1" dirty="0" smtClean="0"/>
              <a:t>7. Don’t let the employee off the hook</a:t>
            </a:r>
            <a:endParaRPr lang="fa-IR" b="1" dirty="0" smtClean="0"/>
          </a:p>
          <a:p>
            <a:pPr algn="l"/>
            <a:r>
              <a:rPr lang="en-US" b="1" dirty="0" smtClean="0"/>
              <a:t>8. Discipline</a:t>
            </a:r>
            <a:endParaRPr lang="fa-IR" dirty="0"/>
          </a:p>
        </p:txBody>
      </p:sp>
      <p:sp>
        <p:nvSpPr>
          <p:cNvPr id="2" name="Title 1"/>
          <p:cNvSpPr>
            <a:spLocks noGrp="1"/>
          </p:cNvSpPr>
          <p:nvPr>
            <p:ph type="title"/>
          </p:nvPr>
        </p:nvSpPr>
        <p:spPr/>
        <p:txBody>
          <a:bodyPr>
            <a:normAutofit fontScale="90000"/>
          </a:bodyPr>
          <a:lstStyle/>
          <a:p>
            <a:r>
              <a:rPr lang="en-US" b="1" dirty="0" smtClean="0">
                <a:solidFill>
                  <a:srgbClr val="C00000"/>
                </a:solidFill>
              </a:rPr>
              <a:t>8 Ways to Get Workers to Wear PPE</a:t>
            </a:r>
            <a:r>
              <a:rPr lang="en-US" b="1" dirty="0" smtClean="0"/>
              <a:t/>
            </a:r>
            <a:br>
              <a:rPr lang="en-US" b="1" dirty="0" smtClean="0"/>
            </a:br>
            <a:endParaRPr lang="fa-IR" dirty="0"/>
          </a:p>
        </p:txBody>
      </p:sp>
      <p:pic>
        <p:nvPicPr>
          <p:cNvPr id="4" name="Picture 3" descr="0041-0704-2415-2747.jpg"/>
          <p:cNvPicPr>
            <a:picLocks noChangeAspect="1"/>
          </p:cNvPicPr>
          <p:nvPr/>
        </p:nvPicPr>
        <p:blipFill>
          <a:blip r:embed="rId2" cstate="print"/>
          <a:stretch>
            <a:fillRect/>
          </a:stretch>
        </p:blipFill>
        <p:spPr>
          <a:xfrm>
            <a:off x="5868144" y="260648"/>
            <a:ext cx="3010689" cy="346056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nglish.gif"/>
          <p:cNvPicPr>
            <a:picLocks noGrp="1" noChangeAspect="1"/>
          </p:cNvPicPr>
          <p:nvPr>
            <p:ph idx="1"/>
          </p:nvPr>
        </p:nvPicPr>
        <p:blipFill>
          <a:blip r:embed="rId2" cstate="print"/>
          <a:stretch>
            <a:fillRect/>
          </a:stretch>
        </p:blipFill>
        <p:spPr>
          <a:xfrm>
            <a:off x="2916160" y="1481138"/>
            <a:ext cx="3311680" cy="4525962"/>
          </a:xfrm>
        </p:spPr>
      </p:pic>
      <p:sp>
        <p:nvSpPr>
          <p:cNvPr id="2" name="Title 1"/>
          <p:cNvSpPr>
            <a:spLocks noGrp="1"/>
          </p:cNvSpPr>
          <p:nvPr>
            <p:ph type="title"/>
          </p:nvPr>
        </p:nvSpPr>
        <p:spPr/>
        <p:txBody>
          <a:bodyPr>
            <a:normAutofit fontScale="90000"/>
          </a:bodyPr>
          <a:lstStyle/>
          <a:p>
            <a:r>
              <a:rPr lang="fa-IR" dirty="0" smtClean="0">
                <a:solidFill>
                  <a:srgbClr val="C00000"/>
                </a:solidFill>
                <a:cs typeface="2  Titr" pitchFamily="2" charset="-78"/>
              </a:rPr>
              <a:t>آمار جراحات وارده به قسمتهاي مختلف بدن كارگران در سال 1990</a:t>
            </a:r>
            <a:endParaRPr lang="fa-IR" dirty="0">
              <a:solidFill>
                <a:srgbClr val="C00000"/>
              </a:solidFill>
              <a:cs typeface="2  Titr"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بر اساس آئين نامه وسايل حافظت فردي وزارت كار و امور اجتماعي وسايل حفاظت فردي شامل:</a:t>
            </a:r>
          </a:p>
          <a:p>
            <a:r>
              <a:rPr lang="fa-IR" dirty="0" smtClean="0"/>
              <a:t>لباس كار، پيش بند، كلاه فلزي، كلاه كار سربند دار، ماسك جوشكاري و عينك و ساير ماسكها، حفاظ گوش، كربند حفاظ، دستكش ها، كفش چكمه و گتر</a:t>
            </a:r>
            <a:endParaRPr lang="fa-IR" dirty="0"/>
          </a:p>
        </p:txBody>
      </p:sp>
      <p:sp>
        <p:nvSpPr>
          <p:cNvPr id="2" name="Title 1"/>
          <p:cNvSpPr>
            <a:spLocks noGrp="1"/>
          </p:cNvSpPr>
          <p:nvPr>
            <p:ph type="title"/>
          </p:nvPr>
        </p:nvSpPr>
        <p:spPr/>
        <p:txBody>
          <a:bodyPr>
            <a:normAutofit/>
          </a:bodyPr>
          <a:lstStyle/>
          <a:p>
            <a:pPr algn="r"/>
            <a:r>
              <a:rPr lang="fa-IR" sz="3800" dirty="0" smtClean="0">
                <a:solidFill>
                  <a:srgbClr val="C00000"/>
                </a:solidFill>
                <a:cs typeface="2  Titr" pitchFamily="2" charset="-78"/>
              </a:rPr>
              <a:t>تعريف وسايل حفاظت فردي از نظر وزارت كار</a:t>
            </a:r>
            <a:endParaRPr lang="fa-IR" sz="3800" dirty="0">
              <a:solidFill>
                <a:srgbClr val="C00000"/>
              </a:solidFill>
              <a:cs typeface="2  Titr"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fa-IR" dirty="0" smtClean="0"/>
              <a:t>تماس با مواد مذاب يا سطوح داغ</a:t>
            </a:r>
          </a:p>
          <a:p>
            <a:r>
              <a:rPr lang="fa-IR" dirty="0" smtClean="0"/>
              <a:t>كار در محيط با استرس سرمايي بالا</a:t>
            </a:r>
          </a:p>
          <a:p>
            <a:endParaRPr lang="fa-IR" dirty="0" smtClean="0"/>
          </a:p>
          <a:p>
            <a:endParaRPr lang="fa-IR" dirty="0" smtClean="0"/>
          </a:p>
          <a:p>
            <a:endParaRPr lang="fa-IR" dirty="0"/>
          </a:p>
        </p:txBody>
      </p:sp>
      <p:sp>
        <p:nvSpPr>
          <p:cNvPr id="2" name="Title 1"/>
          <p:cNvSpPr>
            <a:spLocks noGrp="1"/>
          </p:cNvSpPr>
          <p:nvPr>
            <p:ph type="title"/>
          </p:nvPr>
        </p:nvSpPr>
        <p:spPr/>
        <p:txBody>
          <a:bodyPr/>
          <a:lstStyle/>
          <a:p>
            <a:r>
              <a:rPr lang="en-US" dirty="0" smtClean="0">
                <a:solidFill>
                  <a:srgbClr val="C00000"/>
                </a:solidFill>
              </a:rPr>
              <a:t>Hand-arm PPE</a:t>
            </a:r>
            <a:endParaRPr lang="fa-IR" dirty="0">
              <a:solidFill>
                <a:srgbClr val="C00000"/>
              </a:solidFill>
            </a:endParaRPr>
          </a:p>
        </p:txBody>
      </p:sp>
      <p:pic>
        <p:nvPicPr>
          <p:cNvPr id="6" name="Picture 5" descr="hotsurface.jpg"/>
          <p:cNvPicPr>
            <a:picLocks noChangeAspect="1"/>
          </p:cNvPicPr>
          <p:nvPr/>
        </p:nvPicPr>
        <p:blipFill>
          <a:blip r:embed="rId2" cstate="print"/>
          <a:stretch>
            <a:fillRect/>
          </a:stretch>
        </p:blipFill>
        <p:spPr>
          <a:xfrm>
            <a:off x="214282" y="2143116"/>
            <a:ext cx="4762500" cy="41719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تماس با سطوح و وسايل تيز و برنده، سوراخ شدن</a:t>
            </a:r>
          </a:p>
          <a:p>
            <a:r>
              <a:rPr lang="fa-IR" dirty="0" smtClean="0"/>
              <a:t>تماس با مواد شيميايي </a:t>
            </a:r>
          </a:p>
          <a:p>
            <a:r>
              <a:rPr lang="fa-IR" dirty="0" smtClean="0"/>
              <a:t>تماس با مواد بيولوژيك</a:t>
            </a:r>
            <a:endParaRPr lang="fa-IR" dirty="0"/>
          </a:p>
        </p:txBody>
      </p:sp>
      <p:sp>
        <p:nvSpPr>
          <p:cNvPr id="2" name="Title 1"/>
          <p:cNvSpPr>
            <a:spLocks noGrp="1"/>
          </p:cNvSpPr>
          <p:nvPr>
            <p:ph type="title"/>
          </p:nvPr>
        </p:nvSpPr>
        <p:spPr/>
        <p:txBody>
          <a:bodyPr/>
          <a:lstStyle/>
          <a:p>
            <a:r>
              <a:rPr lang="en-US" dirty="0" smtClean="0">
                <a:solidFill>
                  <a:srgbClr val="C00000"/>
                </a:solidFill>
              </a:rPr>
              <a:t>Hand-arm PPE</a:t>
            </a:r>
            <a:endParaRPr lang="fa-IR" dirty="0"/>
          </a:p>
        </p:txBody>
      </p:sp>
      <p:pic>
        <p:nvPicPr>
          <p:cNvPr id="4" name="Picture 3" descr="High-Pressure-Injection-Hand-Injury.jpg"/>
          <p:cNvPicPr>
            <a:picLocks noChangeAspect="1"/>
          </p:cNvPicPr>
          <p:nvPr/>
        </p:nvPicPr>
        <p:blipFill>
          <a:blip r:embed="rId2" cstate="print"/>
          <a:stretch>
            <a:fillRect/>
          </a:stretch>
        </p:blipFill>
        <p:spPr>
          <a:xfrm>
            <a:off x="500034" y="2786058"/>
            <a:ext cx="2786078" cy="3134338"/>
          </a:xfrm>
          <a:prstGeom prst="rect">
            <a:avLst/>
          </a:prstGeom>
        </p:spPr>
      </p:pic>
      <p:pic>
        <p:nvPicPr>
          <p:cNvPr id="5" name="Picture 4" descr="hazardous-chemicals.jpg"/>
          <p:cNvPicPr>
            <a:picLocks noChangeAspect="1"/>
          </p:cNvPicPr>
          <p:nvPr/>
        </p:nvPicPr>
        <p:blipFill>
          <a:blip r:embed="rId3" cstate="print"/>
          <a:stretch>
            <a:fillRect/>
          </a:stretch>
        </p:blipFill>
        <p:spPr>
          <a:xfrm>
            <a:off x="4429125" y="3775294"/>
            <a:ext cx="2786082" cy="272551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ارتعاش</a:t>
            </a:r>
          </a:p>
          <a:p>
            <a:r>
              <a:rPr lang="fa-IR" dirty="0" smtClean="0"/>
              <a:t>الكتريسيته</a:t>
            </a:r>
          </a:p>
          <a:p>
            <a:endParaRPr lang="fa-IR" dirty="0"/>
          </a:p>
        </p:txBody>
      </p:sp>
      <p:sp>
        <p:nvSpPr>
          <p:cNvPr id="2" name="Title 1"/>
          <p:cNvSpPr>
            <a:spLocks noGrp="1"/>
          </p:cNvSpPr>
          <p:nvPr>
            <p:ph type="title"/>
          </p:nvPr>
        </p:nvSpPr>
        <p:spPr/>
        <p:txBody>
          <a:bodyPr/>
          <a:lstStyle/>
          <a:p>
            <a:r>
              <a:rPr lang="en-US" dirty="0" smtClean="0">
                <a:solidFill>
                  <a:srgbClr val="C00000"/>
                </a:solidFill>
              </a:rPr>
              <a:t>Hand-arm PPE</a:t>
            </a:r>
            <a:endParaRPr lang="fa-IR" dirty="0"/>
          </a:p>
        </p:txBody>
      </p:sp>
      <p:pic>
        <p:nvPicPr>
          <p:cNvPr id="4" name="Picture 3" descr="atlascopco_compressor.jpg"/>
          <p:cNvPicPr>
            <a:picLocks noChangeAspect="1"/>
          </p:cNvPicPr>
          <p:nvPr/>
        </p:nvPicPr>
        <p:blipFill>
          <a:blip r:embed="rId2" cstate="print"/>
          <a:stretch>
            <a:fillRect/>
          </a:stretch>
        </p:blipFill>
        <p:spPr>
          <a:xfrm>
            <a:off x="857224" y="2428868"/>
            <a:ext cx="3810000" cy="28575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جهت حفاظت از انگشتان و قسمتي از دست</a:t>
            </a:r>
          </a:p>
          <a:p>
            <a:r>
              <a:rPr lang="fa-IR" dirty="0" smtClean="0"/>
              <a:t>در صورتي كه داراي آستين باشد حفاظت قسمتهاي فوقاني دست را تامين مي كند.</a:t>
            </a:r>
          </a:p>
          <a:p>
            <a:r>
              <a:rPr lang="fa-IR" dirty="0" smtClean="0"/>
              <a:t>ممكن است در فرم دوانگشتي</a:t>
            </a:r>
          </a:p>
          <a:p>
            <a:pPr>
              <a:buNone/>
            </a:pPr>
            <a:r>
              <a:rPr lang="fa-IR" dirty="0" smtClean="0"/>
              <a:t>و پنج انگشتي موجود باشد </a:t>
            </a:r>
            <a:endParaRPr lang="fa-IR" dirty="0"/>
          </a:p>
        </p:txBody>
      </p:sp>
      <p:sp>
        <p:nvSpPr>
          <p:cNvPr id="2" name="Title 1"/>
          <p:cNvSpPr>
            <a:spLocks noGrp="1"/>
          </p:cNvSpPr>
          <p:nvPr>
            <p:ph type="title"/>
          </p:nvPr>
        </p:nvSpPr>
        <p:spPr/>
        <p:txBody>
          <a:bodyPr/>
          <a:lstStyle/>
          <a:p>
            <a:r>
              <a:rPr lang="en-US" dirty="0" smtClean="0">
                <a:solidFill>
                  <a:srgbClr val="C00000"/>
                </a:solidFill>
              </a:rPr>
              <a:t>Gloves</a:t>
            </a:r>
            <a:endParaRPr lang="fa-IR" dirty="0"/>
          </a:p>
        </p:txBody>
      </p:sp>
      <p:pic>
        <p:nvPicPr>
          <p:cNvPr id="4" name="Picture 3" descr="hand-safety-250x250.jpg"/>
          <p:cNvPicPr>
            <a:picLocks noChangeAspect="1"/>
          </p:cNvPicPr>
          <p:nvPr/>
        </p:nvPicPr>
        <p:blipFill>
          <a:blip r:embed="rId2" cstate="print"/>
          <a:stretch>
            <a:fillRect/>
          </a:stretch>
        </p:blipFill>
        <p:spPr>
          <a:xfrm>
            <a:off x="714348" y="2857480"/>
            <a:ext cx="3357586" cy="335758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جهت محافظت در برابر برق گرفتگي </a:t>
            </a:r>
          </a:p>
          <a:p>
            <a:r>
              <a:rPr lang="fa-IR" dirty="0" smtClean="0"/>
              <a:t>در صنايع الكتريكي و الكترونيكي كاربرد فراوان دارند</a:t>
            </a:r>
          </a:p>
          <a:p>
            <a:r>
              <a:rPr lang="fa-IR" dirty="0" smtClean="0"/>
              <a:t>در زير دستكش چرمي هم مورد استفاده قرار مي گيرد</a:t>
            </a:r>
            <a:endParaRPr lang="fa-IR" dirty="0"/>
          </a:p>
        </p:txBody>
      </p:sp>
      <p:sp>
        <p:nvSpPr>
          <p:cNvPr id="2" name="Title 1"/>
          <p:cNvSpPr>
            <a:spLocks noGrp="1"/>
          </p:cNvSpPr>
          <p:nvPr>
            <p:ph type="title"/>
          </p:nvPr>
        </p:nvSpPr>
        <p:spPr/>
        <p:txBody>
          <a:bodyPr/>
          <a:lstStyle/>
          <a:p>
            <a:r>
              <a:rPr lang="fa-IR" dirty="0" smtClean="0">
                <a:solidFill>
                  <a:srgbClr val="C00000"/>
                </a:solidFill>
                <a:cs typeface="2  Titr" pitchFamily="2" charset="-78"/>
              </a:rPr>
              <a:t>دستكش لاستيكي(ضد الكتريسته)</a:t>
            </a:r>
            <a:endParaRPr lang="fa-IR" dirty="0">
              <a:solidFill>
                <a:srgbClr val="C00000"/>
              </a:solidFill>
              <a:cs typeface="2  Titr" pitchFamily="2" charset="-78"/>
            </a:endParaRPr>
          </a:p>
        </p:txBody>
      </p:sp>
      <p:pic>
        <p:nvPicPr>
          <p:cNvPr id="4" name="Picture 3" descr="1000volt-sas company.jpg"/>
          <p:cNvPicPr>
            <a:picLocks noChangeAspect="1"/>
          </p:cNvPicPr>
          <p:nvPr/>
        </p:nvPicPr>
        <p:blipFill>
          <a:blip r:embed="rId2" cstate="print"/>
          <a:stretch>
            <a:fillRect/>
          </a:stretch>
        </p:blipFill>
        <p:spPr>
          <a:xfrm>
            <a:off x="500034" y="3309922"/>
            <a:ext cx="3357586" cy="3357586"/>
          </a:xfrm>
          <a:prstGeom prst="rect">
            <a:avLst/>
          </a:prstGeom>
        </p:spPr>
      </p:pic>
      <p:pic>
        <p:nvPicPr>
          <p:cNvPr id="5" name="Picture 4" descr="rubber-insulated-gloves-500-volt-2306.jpg"/>
          <p:cNvPicPr>
            <a:picLocks noChangeAspect="1"/>
          </p:cNvPicPr>
          <p:nvPr/>
        </p:nvPicPr>
        <p:blipFill>
          <a:blip r:embed="rId3" cstate="print"/>
          <a:stretch>
            <a:fillRect/>
          </a:stretch>
        </p:blipFill>
        <p:spPr>
          <a:xfrm>
            <a:off x="5000628" y="3357562"/>
            <a:ext cx="3024182" cy="302418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sz="4800" dirty="0" smtClean="0">
                <a:solidFill>
                  <a:srgbClr val="00B050"/>
                </a:solidFill>
                <a:cs typeface="2  Titr" pitchFamily="2" charset="-78"/>
              </a:rPr>
              <a:t>روش هاي فني و مهندسي</a:t>
            </a:r>
          </a:p>
          <a:p>
            <a:r>
              <a:rPr lang="fa-IR" sz="4800" dirty="0" smtClean="0">
                <a:solidFill>
                  <a:srgbClr val="FFC000"/>
                </a:solidFill>
                <a:cs typeface="2  Titr" pitchFamily="2" charset="-78"/>
              </a:rPr>
              <a:t>روش هاي مديريتي</a:t>
            </a:r>
          </a:p>
          <a:p>
            <a:r>
              <a:rPr lang="fa-IR" sz="4800" dirty="0" smtClean="0">
                <a:solidFill>
                  <a:srgbClr val="7030A0"/>
                </a:solidFill>
                <a:cs typeface="2  Titr" pitchFamily="2" charset="-78"/>
              </a:rPr>
              <a:t>استفاده از لوازم حفاظت فردي</a:t>
            </a:r>
            <a:endParaRPr lang="fa-IR" sz="4800" dirty="0">
              <a:solidFill>
                <a:srgbClr val="7030A0"/>
              </a:solidFill>
              <a:cs typeface="2  Titr" pitchFamily="2" charset="-78"/>
            </a:endParaRPr>
          </a:p>
        </p:txBody>
      </p:sp>
      <p:sp>
        <p:nvSpPr>
          <p:cNvPr id="2" name="Title 1"/>
          <p:cNvSpPr>
            <a:spLocks noGrp="1"/>
          </p:cNvSpPr>
          <p:nvPr>
            <p:ph type="title"/>
          </p:nvPr>
        </p:nvSpPr>
        <p:spPr/>
        <p:txBody>
          <a:bodyPr>
            <a:normAutofit/>
          </a:bodyPr>
          <a:lstStyle/>
          <a:p>
            <a:r>
              <a:rPr lang="fa-IR" dirty="0" smtClean="0">
                <a:solidFill>
                  <a:srgbClr val="C00000"/>
                </a:solidFill>
                <a:cs typeface="2  Homa" pitchFamily="2" charset="-78"/>
              </a:rPr>
              <a:t>اولويت بندي روش هاي كنترل عوامل زيان آور</a:t>
            </a:r>
            <a:endParaRPr lang="fa-IR" dirty="0">
              <a:solidFill>
                <a:srgbClr val="C00000"/>
              </a:solidFill>
              <a:cs typeface="2  Homa"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سمباده كاري سايشي</a:t>
            </a:r>
          </a:p>
          <a:p>
            <a:r>
              <a:rPr lang="fa-IR" dirty="0" smtClean="0"/>
              <a:t>سند بلاستيگ </a:t>
            </a:r>
          </a:p>
          <a:p>
            <a:endParaRPr lang="fa-IR" dirty="0"/>
          </a:p>
        </p:txBody>
      </p:sp>
      <p:sp>
        <p:nvSpPr>
          <p:cNvPr id="2" name="Title 1"/>
          <p:cNvSpPr>
            <a:spLocks noGrp="1"/>
          </p:cNvSpPr>
          <p:nvPr>
            <p:ph type="title"/>
          </p:nvPr>
        </p:nvSpPr>
        <p:spPr/>
        <p:txBody>
          <a:bodyPr>
            <a:normAutofit/>
          </a:bodyPr>
          <a:lstStyle/>
          <a:p>
            <a:r>
              <a:rPr lang="fa-IR" dirty="0" smtClean="0">
                <a:solidFill>
                  <a:srgbClr val="C00000"/>
                </a:solidFill>
                <a:cs typeface="2  Titr" pitchFamily="2" charset="-78"/>
              </a:rPr>
              <a:t>دستكشهاي چرمي- فلزي(چرم استيل دار)</a:t>
            </a:r>
            <a:endParaRPr lang="fa-IR" dirty="0">
              <a:solidFill>
                <a:srgbClr val="C00000"/>
              </a:solidFill>
              <a:cs typeface="2  Titr" pitchFamily="2" charset="-78"/>
            </a:endParaRPr>
          </a:p>
        </p:txBody>
      </p:sp>
      <p:pic>
        <p:nvPicPr>
          <p:cNvPr id="4" name="Picture 3" descr="Green_sandblasted_industrial_PVC_glove_v1.jpg_200x200.jpg"/>
          <p:cNvPicPr>
            <a:picLocks noChangeAspect="1"/>
          </p:cNvPicPr>
          <p:nvPr/>
        </p:nvPicPr>
        <p:blipFill>
          <a:blip r:embed="rId2" cstate="print"/>
          <a:stretch>
            <a:fillRect/>
          </a:stretch>
        </p:blipFill>
        <p:spPr>
          <a:xfrm>
            <a:off x="285720" y="1500174"/>
            <a:ext cx="3929090" cy="488085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sz="2800" dirty="0" smtClean="0"/>
              <a:t>كار با چاقو( كارگران صنايع گوشت)، حمل شيشه هاي برنده، جابجايي قطعات فلزي با سطوح برنده، اره هاي برنده بكار مي رود ممكن است قسمت بازو را هم محافظت كنند.امروزه از دستكش هاي نانو به جاي آنها استفاده مي شود</a:t>
            </a:r>
          </a:p>
          <a:p>
            <a:endParaRPr lang="fa-IR" dirty="0"/>
          </a:p>
        </p:txBody>
      </p:sp>
      <p:sp>
        <p:nvSpPr>
          <p:cNvPr id="2" name="Title 1"/>
          <p:cNvSpPr>
            <a:spLocks noGrp="1"/>
          </p:cNvSpPr>
          <p:nvPr>
            <p:ph type="title"/>
          </p:nvPr>
        </p:nvSpPr>
        <p:spPr/>
        <p:txBody>
          <a:bodyPr/>
          <a:lstStyle/>
          <a:p>
            <a:pPr algn="ctr"/>
            <a:r>
              <a:rPr lang="fa-IR" dirty="0" smtClean="0">
                <a:solidFill>
                  <a:srgbClr val="C00000"/>
                </a:solidFill>
                <a:cs typeface="2  Titr" pitchFamily="2" charset="-78"/>
              </a:rPr>
              <a:t>دستكش مشبك فلزي</a:t>
            </a:r>
            <a:endParaRPr lang="fa-IR" dirty="0">
              <a:solidFill>
                <a:srgbClr val="C00000"/>
              </a:solidFill>
              <a:cs typeface="2  Titr" pitchFamily="2" charset="-78"/>
            </a:endParaRPr>
          </a:p>
        </p:txBody>
      </p:sp>
      <p:pic>
        <p:nvPicPr>
          <p:cNvPr id="4" name="Picture 3" descr="CKr_CUTRES.jpg"/>
          <p:cNvPicPr>
            <a:picLocks noChangeAspect="1"/>
          </p:cNvPicPr>
          <p:nvPr/>
        </p:nvPicPr>
        <p:blipFill>
          <a:blip r:embed="rId2" cstate="print"/>
          <a:stretch>
            <a:fillRect/>
          </a:stretch>
        </p:blipFill>
        <p:spPr>
          <a:xfrm>
            <a:off x="357158" y="3120946"/>
            <a:ext cx="4071966" cy="3322724"/>
          </a:xfrm>
          <a:prstGeom prst="rect">
            <a:avLst/>
          </a:prstGeom>
        </p:spPr>
      </p:pic>
      <p:pic>
        <p:nvPicPr>
          <p:cNvPr id="6" name="Picture 5" descr="metal_guard1.gif"/>
          <p:cNvPicPr>
            <a:picLocks noChangeAspect="1"/>
          </p:cNvPicPr>
          <p:nvPr/>
        </p:nvPicPr>
        <p:blipFill>
          <a:blip r:embed="rId3" cstate="print"/>
          <a:stretch>
            <a:fillRect/>
          </a:stretch>
        </p:blipFill>
        <p:spPr>
          <a:xfrm>
            <a:off x="4811958" y="3500438"/>
            <a:ext cx="3736744" cy="291466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جهت كار با تشعشعات يونيزان</a:t>
            </a:r>
            <a:endParaRPr lang="fa-IR" dirty="0"/>
          </a:p>
        </p:txBody>
      </p:sp>
      <p:sp>
        <p:nvSpPr>
          <p:cNvPr id="2" name="Title 1"/>
          <p:cNvSpPr>
            <a:spLocks noGrp="1"/>
          </p:cNvSpPr>
          <p:nvPr>
            <p:ph type="title"/>
          </p:nvPr>
        </p:nvSpPr>
        <p:spPr/>
        <p:txBody>
          <a:bodyPr/>
          <a:lstStyle/>
          <a:p>
            <a:pPr algn="ctr"/>
            <a:r>
              <a:rPr lang="fa-IR" dirty="0" smtClean="0"/>
              <a:t>دستكش سربي</a:t>
            </a:r>
            <a:endParaRPr lang="fa-IR" dirty="0"/>
          </a:p>
        </p:txBody>
      </p:sp>
      <p:pic>
        <p:nvPicPr>
          <p:cNvPr id="4" name="Picture 3" descr="othermistcjpg.jpg"/>
          <p:cNvPicPr>
            <a:picLocks noChangeAspect="1"/>
          </p:cNvPicPr>
          <p:nvPr/>
        </p:nvPicPr>
        <p:blipFill>
          <a:blip r:embed="rId2" cstate="print"/>
          <a:stretch>
            <a:fillRect/>
          </a:stretch>
        </p:blipFill>
        <p:spPr>
          <a:xfrm>
            <a:off x="1071538" y="2621944"/>
            <a:ext cx="4500593" cy="363175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حفاظت در برابر شعله يا جرقه جوشكاري، برشكاري و لحيم كاري- در برابر براده و اشياي تيز تا حدودي حفاظت را تامين مي كند.داراي ضخامتهاي مختلف</a:t>
            </a:r>
            <a:endParaRPr lang="fa-IR" dirty="0"/>
          </a:p>
        </p:txBody>
      </p:sp>
      <p:sp>
        <p:nvSpPr>
          <p:cNvPr id="2" name="Title 1"/>
          <p:cNvSpPr>
            <a:spLocks noGrp="1"/>
          </p:cNvSpPr>
          <p:nvPr>
            <p:ph type="title"/>
          </p:nvPr>
        </p:nvSpPr>
        <p:spPr/>
        <p:txBody>
          <a:bodyPr/>
          <a:lstStyle/>
          <a:p>
            <a:pPr algn="ctr"/>
            <a:r>
              <a:rPr lang="fa-IR" dirty="0" smtClean="0"/>
              <a:t>دستكش اشبالتي</a:t>
            </a:r>
            <a:endParaRPr lang="fa-IR" dirty="0"/>
          </a:p>
        </p:txBody>
      </p:sp>
      <p:pic>
        <p:nvPicPr>
          <p:cNvPr id="4" name="Picture 3" descr="leather gloves1.jpg"/>
          <p:cNvPicPr>
            <a:picLocks noChangeAspect="1"/>
          </p:cNvPicPr>
          <p:nvPr/>
        </p:nvPicPr>
        <p:blipFill>
          <a:blip r:embed="rId2" cstate="print"/>
          <a:stretch>
            <a:fillRect/>
          </a:stretch>
        </p:blipFill>
        <p:spPr>
          <a:xfrm>
            <a:off x="428596" y="3143248"/>
            <a:ext cx="2857500" cy="2857500"/>
          </a:xfrm>
          <a:prstGeom prst="rect">
            <a:avLst/>
          </a:prstGeom>
        </p:spPr>
      </p:pic>
      <p:pic>
        <p:nvPicPr>
          <p:cNvPr id="5" name="Picture 4" descr="leather gloves2.jpg"/>
          <p:cNvPicPr>
            <a:picLocks noChangeAspect="1"/>
          </p:cNvPicPr>
          <p:nvPr/>
        </p:nvPicPr>
        <p:blipFill>
          <a:blip r:embed="rId3" cstate="print"/>
          <a:stretch>
            <a:fillRect/>
          </a:stretch>
        </p:blipFill>
        <p:spPr>
          <a:xfrm>
            <a:off x="3595666" y="3500438"/>
            <a:ext cx="2428892" cy="2428892"/>
          </a:xfrm>
          <a:prstGeom prst="rect">
            <a:avLst/>
          </a:prstGeom>
        </p:spPr>
      </p:pic>
      <p:pic>
        <p:nvPicPr>
          <p:cNvPr id="6" name="Picture 5" descr="leather gloves3.jpg"/>
          <p:cNvPicPr>
            <a:picLocks noChangeAspect="1"/>
          </p:cNvPicPr>
          <p:nvPr/>
        </p:nvPicPr>
        <p:blipFill>
          <a:blip r:embed="rId4" cstate="print"/>
          <a:stretch>
            <a:fillRect/>
          </a:stretch>
        </p:blipFill>
        <p:spPr>
          <a:xfrm>
            <a:off x="6283226" y="3214686"/>
            <a:ext cx="2626240" cy="242889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جهت استفاده در سردخانه ها( شركتهاي لبني-يخ سازي و...)</a:t>
            </a:r>
          </a:p>
          <a:p>
            <a:r>
              <a:rPr lang="fa-IR" dirty="0" smtClean="0"/>
              <a:t>از جنس پشم شيشه كه با روكشي از پلي مر پوشيده شده است</a:t>
            </a:r>
            <a:endParaRPr lang="fa-IR" dirty="0"/>
          </a:p>
        </p:txBody>
      </p:sp>
      <p:sp>
        <p:nvSpPr>
          <p:cNvPr id="2" name="Title 1"/>
          <p:cNvSpPr>
            <a:spLocks noGrp="1"/>
          </p:cNvSpPr>
          <p:nvPr>
            <p:ph type="title"/>
          </p:nvPr>
        </p:nvSpPr>
        <p:spPr/>
        <p:txBody>
          <a:bodyPr/>
          <a:lstStyle/>
          <a:p>
            <a:pPr algn="ctr"/>
            <a:r>
              <a:rPr lang="fa-IR" dirty="0" smtClean="0"/>
              <a:t>دستكش ضد برودت</a:t>
            </a:r>
            <a:endParaRPr lang="fa-IR" dirty="0"/>
          </a:p>
        </p:txBody>
      </p:sp>
      <p:pic>
        <p:nvPicPr>
          <p:cNvPr id="4" name="Picture 3" descr="cold 2.jpg"/>
          <p:cNvPicPr>
            <a:picLocks noChangeAspect="1"/>
          </p:cNvPicPr>
          <p:nvPr/>
        </p:nvPicPr>
        <p:blipFill>
          <a:blip r:embed="rId2" cstate="print"/>
          <a:stretch>
            <a:fillRect/>
          </a:stretch>
        </p:blipFill>
        <p:spPr>
          <a:xfrm>
            <a:off x="214281" y="3857628"/>
            <a:ext cx="3407593" cy="2357454"/>
          </a:xfrm>
          <a:prstGeom prst="rect">
            <a:avLst/>
          </a:prstGeom>
        </p:spPr>
      </p:pic>
      <p:pic>
        <p:nvPicPr>
          <p:cNvPr id="5" name="Picture 4" descr="cold 3.jpg"/>
          <p:cNvPicPr>
            <a:picLocks noChangeAspect="1"/>
          </p:cNvPicPr>
          <p:nvPr/>
        </p:nvPicPr>
        <p:blipFill>
          <a:blip r:embed="rId3" cstate="print"/>
          <a:stretch>
            <a:fillRect/>
          </a:stretch>
        </p:blipFill>
        <p:spPr>
          <a:xfrm>
            <a:off x="4000496" y="3714752"/>
            <a:ext cx="3738567" cy="296209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دستكش جراحي</a:t>
            </a:r>
          </a:p>
          <a:p>
            <a:r>
              <a:rPr lang="fa-IR" dirty="0" smtClean="0"/>
              <a:t>مواد شيميايي خشك</a:t>
            </a:r>
          </a:p>
          <a:p>
            <a:r>
              <a:rPr lang="fa-IR" dirty="0" smtClean="0"/>
              <a:t>نوع پلي اتيلني و </a:t>
            </a:r>
            <a:r>
              <a:rPr lang="en-US" dirty="0" smtClean="0"/>
              <a:t>PVC</a:t>
            </a:r>
            <a:r>
              <a:rPr lang="fa-IR" dirty="0" smtClean="0"/>
              <a:t> ر برابر ويروس ها نفوذ پذيرند </a:t>
            </a:r>
            <a:endParaRPr lang="fa-IR" dirty="0"/>
          </a:p>
        </p:txBody>
      </p:sp>
      <p:sp>
        <p:nvSpPr>
          <p:cNvPr id="2" name="Title 1"/>
          <p:cNvSpPr>
            <a:spLocks noGrp="1"/>
          </p:cNvSpPr>
          <p:nvPr>
            <p:ph type="title"/>
          </p:nvPr>
        </p:nvSpPr>
        <p:spPr/>
        <p:txBody>
          <a:bodyPr/>
          <a:lstStyle/>
          <a:p>
            <a:pPr algn="ctr"/>
            <a:r>
              <a:rPr lang="fa-IR" dirty="0" smtClean="0"/>
              <a:t>دستكش لاتكس</a:t>
            </a:r>
            <a:endParaRPr lang="fa-I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sz="2000" dirty="0" smtClean="0"/>
              <a:t>جزء دستكش هاي پليمري، قيمت ارزان، مقاومت در برابر مواد شيمياي متوسط، به خاطر جنسشان از دست سر مي خورند</a:t>
            </a:r>
          </a:p>
          <a:p>
            <a:r>
              <a:rPr lang="fa-IR" sz="2000" dirty="0" smtClean="0"/>
              <a:t>جهت حمل اسيد ها و قلياها، الكل ها، نمك ها مناسبند</a:t>
            </a:r>
          </a:p>
          <a:p>
            <a:r>
              <a:rPr lang="fa-IR" sz="2000" dirty="0" smtClean="0"/>
              <a:t>آستر تمام پنبه آغشته به مواد ضد باكتري براي محافظت از دستان شما در مقابل بيماري هاي پوستي و جلوگيري از بدبو شدن دستان در اثر عرق كردن</a:t>
            </a:r>
            <a:endParaRPr lang="fa-IR" sz="2000" dirty="0"/>
          </a:p>
        </p:txBody>
      </p:sp>
      <p:sp>
        <p:nvSpPr>
          <p:cNvPr id="2" name="Title 1"/>
          <p:cNvSpPr>
            <a:spLocks noGrp="1"/>
          </p:cNvSpPr>
          <p:nvPr>
            <p:ph type="title"/>
          </p:nvPr>
        </p:nvSpPr>
        <p:spPr/>
        <p:txBody>
          <a:bodyPr/>
          <a:lstStyle/>
          <a:p>
            <a:pPr algn="ctr"/>
            <a:r>
              <a:rPr lang="fa-IR" dirty="0" smtClean="0"/>
              <a:t>دستكش </a:t>
            </a:r>
            <a:r>
              <a:rPr lang="en-US" dirty="0" smtClean="0"/>
              <a:t>PVC</a:t>
            </a:r>
            <a:endParaRPr lang="fa-IR" dirty="0"/>
          </a:p>
        </p:txBody>
      </p:sp>
      <p:pic>
        <p:nvPicPr>
          <p:cNvPr id="4" name="Picture 3" descr="pvc1.jpg"/>
          <p:cNvPicPr>
            <a:picLocks noChangeAspect="1"/>
          </p:cNvPicPr>
          <p:nvPr/>
        </p:nvPicPr>
        <p:blipFill>
          <a:blip r:embed="rId2" cstate="print"/>
          <a:stretch>
            <a:fillRect/>
          </a:stretch>
        </p:blipFill>
        <p:spPr>
          <a:xfrm>
            <a:off x="0" y="3024202"/>
            <a:ext cx="3071802" cy="3071802"/>
          </a:xfrm>
          <a:prstGeom prst="rect">
            <a:avLst/>
          </a:prstGeom>
        </p:spPr>
      </p:pic>
      <p:pic>
        <p:nvPicPr>
          <p:cNvPr id="5" name="Picture 4" descr="pvc2.jpg"/>
          <p:cNvPicPr>
            <a:picLocks noChangeAspect="1"/>
          </p:cNvPicPr>
          <p:nvPr/>
        </p:nvPicPr>
        <p:blipFill>
          <a:blip r:embed="rId3" cstate="print"/>
          <a:stretch>
            <a:fillRect/>
          </a:stretch>
        </p:blipFill>
        <p:spPr>
          <a:xfrm>
            <a:off x="3000364" y="3214686"/>
            <a:ext cx="3024194" cy="3024194"/>
          </a:xfrm>
          <a:prstGeom prst="rect">
            <a:avLst/>
          </a:prstGeom>
        </p:spPr>
      </p:pic>
      <p:pic>
        <p:nvPicPr>
          <p:cNvPr id="6" name="Picture 5" descr="Red-PVC-Safety-Gloves-DPV100-.jpg"/>
          <p:cNvPicPr>
            <a:picLocks noChangeAspect="1"/>
          </p:cNvPicPr>
          <p:nvPr/>
        </p:nvPicPr>
        <p:blipFill>
          <a:blip r:embed="rId4" cstate="print"/>
          <a:stretch>
            <a:fillRect/>
          </a:stretch>
        </p:blipFill>
        <p:spPr>
          <a:xfrm>
            <a:off x="6357950" y="3500438"/>
            <a:ext cx="2381266" cy="178595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جهت حلال هاي آلي مانند تتراكلريد كربن، پركلرو اتيلن و  مشتقات نفتي، مواد شيميايي آليفاتيك،گزيلن، تولوئن مناسب است</a:t>
            </a:r>
          </a:p>
          <a:p>
            <a:r>
              <a:rPr lang="fa-IR" dirty="0" smtClean="0"/>
              <a:t>در برابر متيلن كلرايد مقاومت كمي دارد</a:t>
            </a:r>
          </a:p>
          <a:p>
            <a:r>
              <a:rPr lang="fa-IR" dirty="0" smtClean="0"/>
              <a:t>قيمت پايين، خصوصيات فيزيكي عالي</a:t>
            </a:r>
          </a:p>
          <a:p>
            <a:r>
              <a:rPr lang="fa-IR" dirty="0" smtClean="0"/>
              <a:t>حفظ مهارت دستها از نكات مثبت آن است</a:t>
            </a:r>
          </a:p>
          <a:p>
            <a:endParaRPr lang="fa-IR" dirty="0"/>
          </a:p>
        </p:txBody>
      </p:sp>
      <p:sp>
        <p:nvSpPr>
          <p:cNvPr id="2" name="Title 1"/>
          <p:cNvSpPr>
            <a:spLocks noGrp="1"/>
          </p:cNvSpPr>
          <p:nvPr>
            <p:ph type="title"/>
          </p:nvPr>
        </p:nvSpPr>
        <p:spPr/>
        <p:txBody>
          <a:bodyPr/>
          <a:lstStyle/>
          <a:p>
            <a:pPr algn="ctr"/>
            <a:r>
              <a:rPr lang="fa-IR" dirty="0" smtClean="0">
                <a:solidFill>
                  <a:srgbClr val="0070C0"/>
                </a:solidFill>
                <a:cs typeface="2  Nazanin" pitchFamily="2" charset="-78"/>
              </a:rPr>
              <a:t>دستكش هاي نيتريلي</a:t>
            </a:r>
            <a:endParaRPr lang="fa-IR" dirty="0">
              <a:solidFill>
                <a:srgbClr val="0070C0"/>
              </a:solidFill>
              <a:cs typeface="2  Nazanin" pitchFamily="2" charset="-78"/>
            </a:endParaRPr>
          </a:p>
        </p:txBody>
      </p:sp>
      <p:pic>
        <p:nvPicPr>
          <p:cNvPr id="4" name="Picture 3" descr="nitril1.jpg"/>
          <p:cNvPicPr>
            <a:picLocks noChangeAspect="1"/>
          </p:cNvPicPr>
          <p:nvPr/>
        </p:nvPicPr>
        <p:blipFill>
          <a:blip r:embed="rId2" cstate="print"/>
          <a:stretch>
            <a:fillRect/>
          </a:stretch>
        </p:blipFill>
        <p:spPr>
          <a:xfrm>
            <a:off x="500034" y="2928934"/>
            <a:ext cx="3428360" cy="363220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جهت حفاظت در برابر اسيدها، پراكسيدها،گازها ،بخارات آب ، ازن، دي اكسين ، كتن، الدهيد، الكل، استر </a:t>
            </a:r>
          </a:p>
          <a:p>
            <a:r>
              <a:rPr lang="fa-IR" dirty="0" smtClean="0"/>
              <a:t>در برابر سايش مقاومت خوبي دارند پلي مري كه از تركيب</a:t>
            </a:r>
            <a:r>
              <a:rPr lang="en-US" dirty="0" smtClean="0">
                <a:hlinkClick r:id="rId2" tooltip="Isobutylene"/>
              </a:rPr>
              <a:t>isobutylene</a:t>
            </a:r>
            <a:r>
              <a:rPr lang="en-US" dirty="0" smtClean="0"/>
              <a:t>(98%) with </a:t>
            </a:r>
            <a:r>
              <a:rPr lang="en-US" dirty="0" smtClean="0">
                <a:hlinkClick r:id="rId3" tooltip="Isoprene"/>
              </a:rPr>
              <a:t>isoprene</a:t>
            </a:r>
            <a:r>
              <a:rPr lang="en-US" dirty="0" smtClean="0"/>
              <a:t>(2%)</a:t>
            </a:r>
            <a:r>
              <a:rPr lang="fa-IR" dirty="0" smtClean="0"/>
              <a:t> بوجود آمده است. دستكش اختصاصي مواد آلي قطبي است</a:t>
            </a:r>
          </a:p>
          <a:p>
            <a:r>
              <a:rPr lang="fa-IR" dirty="0" smtClean="0"/>
              <a:t>گران است. در برابر هيدروكربن ها و حلال كلره ضعيف است</a:t>
            </a:r>
            <a:endParaRPr lang="fa-IR" dirty="0"/>
          </a:p>
        </p:txBody>
      </p:sp>
      <p:sp>
        <p:nvSpPr>
          <p:cNvPr id="2" name="Title 1"/>
          <p:cNvSpPr>
            <a:spLocks noGrp="1"/>
          </p:cNvSpPr>
          <p:nvPr>
            <p:ph type="title"/>
          </p:nvPr>
        </p:nvSpPr>
        <p:spPr/>
        <p:txBody>
          <a:bodyPr/>
          <a:lstStyle/>
          <a:p>
            <a:pPr algn="ctr"/>
            <a:r>
              <a:rPr lang="fa-IR" dirty="0" smtClean="0">
                <a:solidFill>
                  <a:srgbClr val="0070C0"/>
                </a:solidFill>
                <a:cs typeface="2  Nazanin" pitchFamily="2" charset="-78"/>
              </a:rPr>
              <a:t>دستكش لاستيكي -بوتيل</a:t>
            </a:r>
            <a:endParaRPr lang="fa-IR" dirty="0">
              <a:solidFill>
                <a:srgbClr val="0070C0"/>
              </a:solidFill>
              <a:cs typeface="2  Nazanin" pitchFamily="2" charset="-78"/>
            </a:endParaRPr>
          </a:p>
        </p:txBody>
      </p:sp>
      <p:pic>
        <p:nvPicPr>
          <p:cNvPr id="4" name="Picture 3" descr="nitril.jpg"/>
          <p:cNvPicPr>
            <a:picLocks noChangeAspect="1"/>
          </p:cNvPicPr>
          <p:nvPr/>
        </p:nvPicPr>
        <p:blipFill>
          <a:blip r:embed="rId4" cstate="print"/>
          <a:stretch>
            <a:fillRect/>
          </a:stretch>
        </p:blipFill>
        <p:spPr>
          <a:xfrm>
            <a:off x="785786" y="4211390"/>
            <a:ext cx="2978282" cy="2646610"/>
          </a:xfrm>
          <a:prstGeom prst="rect">
            <a:avLst/>
          </a:prstGeom>
        </p:spPr>
      </p:pic>
      <p:pic>
        <p:nvPicPr>
          <p:cNvPr id="5" name="Picture 4" descr="butyl.jpg"/>
          <p:cNvPicPr>
            <a:picLocks noChangeAspect="1"/>
          </p:cNvPicPr>
          <p:nvPr/>
        </p:nvPicPr>
        <p:blipFill>
          <a:blip r:embed="rId5" cstate="print"/>
          <a:stretch>
            <a:fillRect/>
          </a:stretch>
        </p:blipFill>
        <p:spPr>
          <a:xfrm>
            <a:off x="4572000" y="4143356"/>
            <a:ext cx="2714644" cy="271464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در برابر بنزين، الكل ها، اسيد هاي آلي و بازها، مايعات هيدروليكي آنيلين، فنل، گليكول اتر مناسب است در برابر تماس مواد با چگالی بالا و در برابر گازوئیل ٬ آلکان ها متوسط عمل مي نمايد</a:t>
            </a:r>
          </a:p>
          <a:p>
            <a:r>
              <a:rPr lang="fa-IR" dirty="0" smtClean="0"/>
              <a:t>دانسيته بالا و مقاومت مناسب جهت پارگي، </a:t>
            </a:r>
            <a:endParaRPr lang="fa-IR" dirty="0"/>
          </a:p>
        </p:txBody>
      </p:sp>
      <p:sp>
        <p:nvSpPr>
          <p:cNvPr id="2" name="Title 1"/>
          <p:cNvSpPr>
            <a:spLocks noGrp="1"/>
          </p:cNvSpPr>
          <p:nvPr>
            <p:ph type="title"/>
          </p:nvPr>
        </p:nvSpPr>
        <p:spPr/>
        <p:txBody>
          <a:bodyPr/>
          <a:lstStyle/>
          <a:p>
            <a:pPr algn="ctr"/>
            <a:r>
              <a:rPr lang="fa-IR" dirty="0" smtClean="0">
                <a:solidFill>
                  <a:srgbClr val="0070C0"/>
                </a:solidFill>
              </a:rPr>
              <a:t>دستكش نئوپرن</a:t>
            </a:r>
            <a:endParaRPr lang="fa-IR" dirty="0">
              <a:solidFill>
                <a:srgbClr val="0070C0"/>
              </a:solidFill>
            </a:endParaRPr>
          </a:p>
        </p:txBody>
      </p:sp>
      <p:pic>
        <p:nvPicPr>
          <p:cNvPr id="4" name="Picture 3" descr="neoperan.jpg"/>
          <p:cNvPicPr>
            <a:picLocks noChangeAspect="1"/>
          </p:cNvPicPr>
          <p:nvPr/>
        </p:nvPicPr>
        <p:blipFill>
          <a:blip r:embed="rId2" cstate="print"/>
          <a:stretch>
            <a:fillRect/>
          </a:stretch>
        </p:blipFill>
        <p:spPr>
          <a:xfrm>
            <a:off x="214282" y="3714732"/>
            <a:ext cx="2643206" cy="2643206"/>
          </a:xfrm>
          <a:prstGeom prst="rect">
            <a:avLst/>
          </a:prstGeom>
        </p:spPr>
      </p:pic>
      <p:pic>
        <p:nvPicPr>
          <p:cNvPr id="5" name="Picture 4" descr="Neoprene_Gloves.jpg"/>
          <p:cNvPicPr>
            <a:picLocks noChangeAspect="1"/>
          </p:cNvPicPr>
          <p:nvPr/>
        </p:nvPicPr>
        <p:blipFill>
          <a:blip r:embed="rId3" cstate="print"/>
          <a:stretch>
            <a:fillRect/>
          </a:stretch>
        </p:blipFill>
        <p:spPr>
          <a:xfrm>
            <a:off x="3786182" y="3857628"/>
            <a:ext cx="3084823" cy="271464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sz="2800" dirty="0" smtClean="0">
                <a:cs typeface="2  Titr" pitchFamily="2" charset="-78"/>
              </a:rPr>
              <a:t>جايگزيني مواد و شرايط خطرناك با مواد و شرايط كم خطر</a:t>
            </a:r>
          </a:p>
          <a:p>
            <a:r>
              <a:rPr lang="fa-IR" sz="2800" dirty="0" smtClean="0">
                <a:cs typeface="2  Titr" pitchFamily="2" charset="-78"/>
              </a:rPr>
              <a:t>راه حل مهندسي از طريق كنترل در منبع</a:t>
            </a:r>
          </a:p>
          <a:p>
            <a:r>
              <a:rPr lang="fa-IR" sz="2800" dirty="0" smtClean="0">
                <a:cs typeface="2  Titr" pitchFamily="2" charset="-78"/>
              </a:rPr>
              <a:t>بكارگيري تهويه موضعي </a:t>
            </a:r>
          </a:p>
          <a:p>
            <a:r>
              <a:rPr lang="fa-IR" sz="2800" dirty="0" smtClean="0">
                <a:cs typeface="2  Titr" pitchFamily="2" charset="-78"/>
              </a:rPr>
              <a:t>استفاده از لوازم حفاظت فردي</a:t>
            </a:r>
            <a:endParaRPr lang="fa-IR" sz="2800" dirty="0">
              <a:cs typeface="2  Titr" pitchFamily="2" charset="-78"/>
            </a:endParaRPr>
          </a:p>
        </p:txBody>
      </p:sp>
      <p:sp>
        <p:nvSpPr>
          <p:cNvPr id="2" name="Title 1"/>
          <p:cNvSpPr>
            <a:spLocks noGrp="1"/>
          </p:cNvSpPr>
          <p:nvPr>
            <p:ph type="title"/>
          </p:nvPr>
        </p:nvSpPr>
        <p:spPr/>
        <p:txBody>
          <a:bodyPr>
            <a:normAutofit fontScale="90000"/>
          </a:bodyPr>
          <a:lstStyle/>
          <a:p>
            <a:r>
              <a:rPr lang="fa-IR" dirty="0" smtClean="0">
                <a:solidFill>
                  <a:srgbClr val="C00000"/>
                </a:solidFill>
                <a:cs typeface="2  Titr" pitchFamily="2" charset="-78"/>
              </a:rPr>
              <a:t>اولويت بندي كنترل عوامل شيميايي از ديد گاه اتحاديه اروپا</a:t>
            </a:r>
            <a:endParaRPr lang="fa-IR" dirty="0">
              <a:solidFill>
                <a:srgbClr val="C00000"/>
              </a:solidFill>
              <a:cs typeface="2  Titr"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راي كار در درجه حرارت بالا و يا پايين طراحي شده است</a:t>
            </a:r>
          </a:p>
          <a:p>
            <a:r>
              <a:rPr lang="fa-IR" dirty="0" smtClean="0"/>
              <a:t>براي ساخت از رشته هاي آراميد كه يك نوع پلي مر است استفاده شده</a:t>
            </a:r>
          </a:p>
          <a:p>
            <a:r>
              <a:rPr lang="fa-IR" dirty="0" smtClean="0"/>
              <a:t>در برابر بريدن هم مقاوم است</a:t>
            </a:r>
            <a:endParaRPr lang="fa-IR" dirty="0"/>
          </a:p>
        </p:txBody>
      </p:sp>
      <p:sp>
        <p:nvSpPr>
          <p:cNvPr id="2" name="Title 1"/>
          <p:cNvSpPr>
            <a:spLocks noGrp="1"/>
          </p:cNvSpPr>
          <p:nvPr>
            <p:ph type="title"/>
          </p:nvPr>
        </p:nvSpPr>
        <p:spPr/>
        <p:txBody>
          <a:bodyPr/>
          <a:lstStyle/>
          <a:p>
            <a:pPr algn="ctr"/>
            <a:r>
              <a:rPr lang="fa-IR" dirty="0" smtClean="0">
                <a:solidFill>
                  <a:srgbClr val="0070C0"/>
                </a:solidFill>
              </a:rPr>
              <a:t>دستكش هاي آراميد(كولار)</a:t>
            </a:r>
            <a:endParaRPr lang="fa-IR" dirty="0">
              <a:solidFill>
                <a:srgbClr val="0070C0"/>
              </a:solidFill>
            </a:endParaRPr>
          </a:p>
        </p:txBody>
      </p:sp>
      <p:pic>
        <p:nvPicPr>
          <p:cNvPr id="4" name="Picture 3" descr="kevlar-aramid.jpg"/>
          <p:cNvPicPr>
            <a:picLocks noChangeAspect="1"/>
          </p:cNvPicPr>
          <p:nvPr/>
        </p:nvPicPr>
        <p:blipFill>
          <a:blip r:embed="rId2" cstate="print"/>
          <a:stretch>
            <a:fillRect/>
          </a:stretch>
        </p:blipFill>
        <p:spPr>
          <a:xfrm>
            <a:off x="714348" y="3071810"/>
            <a:ext cx="2574630" cy="340995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 اختصاصا جهت حلال هاي آلي آروماتيك، الكل ها، آليفاتيك ها</a:t>
            </a:r>
          </a:p>
          <a:p>
            <a:r>
              <a:rPr lang="fa-IR" dirty="0" smtClean="0"/>
              <a:t>گران قيمت مي باشد</a:t>
            </a:r>
          </a:p>
          <a:p>
            <a:r>
              <a:rPr lang="fa-IR" dirty="0" smtClean="0"/>
              <a:t>نام ديگر آن فلورو الاستومر</a:t>
            </a:r>
          </a:p>
          <a:p>
            <a:r>
              <a:rPr lang="fa-IR" dirty="0" smtClean="0"/>
              <a:t>مقاومت ضعيف در برابر كتون ها، استر ها و آمين ها </a:t>
            </a:r>
            <a:endParaRPr lang="fa-IR" dirty="0"/>
          </a:p>
        </p:txBody>
      </p:sp>
      <p:sp>
        <p:nvSpPr>
          <p:cNvPr id="3" name="Title 2"/>
          <p:cNvSpPr>
            <a:spLocks noGrp="1"/>
          </p:cNvSpPr>
          <p:nvPr>
            <p:ph type="title"/>
          </p:nvPr>
        </p:nvSpPr>
        <p:spPr/>
        <p:txBody>
          <a:bodyPr/>
          <a:lstStyle/>
          <a:p>
            <a:pPr algn="ctr"/>
            <a:r>
              <a:rPr lang="fa-IR" dirty="0" smtClean="0">
                <a:solidFill>
                  <a:srgbClr val="C00000"/>
                </a:solidFill>
                <a:cs typeface="2  Nazanin" pitchFamily="2" charset="-78"/>
              </a:rPr>
              <a:t>دستكش هاي ويتون</a:t>
            </a:r>
            <a:r>
              <a:rPr lang="en-US" dirty="0" err="1" smtClean="0">
                <a:solidFill>
                  <a:srgbClr val="C00000"/>
                </a:solidFill>
                <a:cs typeface="2  Nazanin" pitchFamily="2" charset="-78"/>
              </a:rPr>
              <a:t>Viton</a:t>
            </a:r>
            <a:endParaRPr lang="fa-IR" dirty="0">
              <a:solidFill>
                <a:srgbClr val="C00000"/>
              </a:solidFill>
              <a:cs typeface="2  Nazanin" pitchFamily="2" charset="-78"/>
            </a:endParaRPr>
          </a:p>
        </p:txBody>
      </p:sp>
      <p:pic>
        <p:nvPicPr>
          <p:cNvPr id="4" name="Picture 3" descr="viton.jpg"/>
          <p:cNvPicPr>
            <a:picLocks noChangeAspect="1"/>
          </p:cNvPicPr>
          <p:nvPr/>
        </p:nvPicPr>
        <p:blipFill>
          <a:blip r:embed="rId2" cstate="print"/>
          <a:stretch>
            <a:fillRect/>
          </a:stretch>
        </p:blipFill>
        <p:spPr>
          <a:xfrm>
            <a:off x="1000100" y="3643314"/>
            <a:ext cx="2095500" cy="2095500"/>
          </a:xfrm>
          <a:prstGeom prst="rect">
            <a:avLst/>
          </a:prstGeom>
        </p:spPr>
      </p:pic>
      <p:pic>
        <p:nvPicPr>
          <p:cNvPr id="5" name="Picture 4" descr="ويتون.jpg"/>
          <p:cNvPicPr>
            <a:picLocks noChangeAspect="1"/>
          </p:cNvPicPr>
          <p:nvPr/>
        </p:nvPicPr>
        <p:blipFill>
          <a:blip r:embed="rId3" cstate="print"/>
          <a:stretch>
            <a:fillRect/>
          </a:stretch>
        </p:blipFill>
        <p:spPr>
          <a:xfrm>
            <a:off x="4786314" y="3429000"/>
            <a:ext cx="1085850" cy="280035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cs typeface="2  Nazanin" pitchFamily="2" charset="-78"/>
              </a:rPr>
              <a:t>اگر از جنس لاستيك باشد فقط توانايي محافظت در برابر ارتعاش با فركانس بالا را دارد</a:t>
            </a:r>
          </a:p>
          <a:p>
            <a:r>
              <a:rPr lang="fa-IR" dirty="0" smtClean="0">
                <a:cs typeface="2  Nazanin" pitchFamily="2" charset="-78"/>
              </a:rPr>
              <a:t>دستكش ضد ارتعاش با جنس </a:t>
            </a:r>
            <a:r>
              <a:rPr lang="en-US" dirty="0" err="1" smtClean="0">
                <a:cs typeface="2  Nazanin" pitchFamily="2" charset="-78"/>
              </a:rPr>
              <a:t>Sorbothane</a:t>
            </a:r>
            <a:r>
              <a:rPr lang="fa-IR" dirty="0" smtClean="0">
                <a:cs typeface="2  Nazanin" pitchFamily="2" charset="-78"/>
              </a:rPr>
              <a:t> ، </a:t>
            </a:r>
            <a:r>
              <a:rPr lang="en-US" dirty="0" err="1" smtClean="0">
                <a:cs typeface="2  Nazanin" pitchFamily="2" charset="-78"/>
              </a:rPr>
              <a:t>poron</a:t>
            </a:r>
            <a:r>
              <a:rPr lang="fa-IR" dirty="0" smtClean="0">
                <a:cs typeface="2  Nazanin" pitchFamily="2" charset="-78"/>
              </a:rPr>
              <a:t> دست و بازو را در برابر فركانس بالا و پايين محافظت مي كند.</a:t>
            </a:r>
            <a:endParaRPr lang="fa-IR" dirty="0">
              <a:cs typeface="2  Nazanin" pitchFamily="2" charset="-78"/>
            </a:endParaRPr>
          </a:p>
        </p:txBody>
      </p:sp>
      <p:sp>
        <p:nvSpPr>
          <p:cNvPr id="2" name="Title 1"/>
          <p:cNvSpPr>
            <a:spLocks noGrp="1"/>
          </p:cNvSpPr>
          <p:nvPr>
            <p:ph type="title"/>
          </p:nvPr>
        </p:nvSpPr>
        <p:spPr/>
        <p:txBody>
          <a:bodyPr/>
          <a:lstStyle/>
          <a:p>
            <a:pPr algn="ctr"/>
            <a:r>
              <a:rPr lang="fa-IR" dirty="0" smtClean="0">
                <a:solidFill>
                  <a:srgbClr val="C00000"/>
                </a:solidFill>
                <a:cs typeface="2  Titr" pitchFamily="2" charset="-78"/>
              </a:rPr>
              <a:t>دستكش ضد ارتعاش</a:t>
            </a:r>
            <a:endParaRPr lang="fa-IR" dirty="0">
              <a:solidFill>
                <a:srgbClr val="C00000"/>
              </a:solidFill>
              <a:cs typeface="2  Titr" pitchFamily="2" charset="-78"/>
            </a:endParaRPr>
          </a:p>
        </p:txBody>
      </p:sp>
      <p:pic>
        <p:nvPicPr>
          <p:cNvPr id="4" name="Picture 3" descr="vibration.jpg"/>
          <p:cNvPicPr>
            <a:picLocks noChangeAspect="1"/>
          </p:cNvPicPr>
          <p:nvPr/>
        </p:nvPicPr>
        <p:blipFill>
          <a:blip r:embed="rId2" cstate="print"/>
          <a:stretch>
            <a:fillRect/>
          </a:stretch>
        </p:blipFill>
        <p:spPr>
          <a:xfrm>
            <a:off x="571472" y="3786190"/>
            <a:ext cx="2857500" cy="2857500"/>
          </a:xfrm>
          <a:prstGeom prst="rect">
            <a:avLst/>
          </a:prstGeom>
        </p:spPr>
      </p:pic>
      <p:pic>
        <p:nvPicPr>
          <p:cNvPr id="6" name="Picture 5" descr="anti vibration.jpg"/>
          <p:cNvPicPr>
            <a:picLocks noChangeAspect="1"/>
          </p:cNvPicPr>
          <p:nvPr/>
        </p:nvPicPr>
        <p:blipFill>
          <a:blip r:embed="rId3" cstate="print"/>
          <a:stretch>
            <a:fillRect/>
          </a:stretch>
        </p:blipFill>
        <p:spPr>
          <a:xfrm>
            <a:off x="4143372" y="4071942"/>
            <a:ext cx="2762250" cy="233362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در كوره ها، جوشكاري هاي سنگين، ريخته گري استفاده مي شود توانايي انعكاس امواج حرارتي را دارد </a:t>
            </a:r>
          </a:p>
          <a:p>
            <a:r>
              <a:rPr lang="fa-IR" dirty="0" smtClean="0"/>
              <a:t>حتما استري از جنس مواد مصنوعي دارد</a:t>
            </a:r>
            <a:endParaRPr lang="fa-IR" dirty="0"/>
          </a:p>
        </p:txBody>
      </p:sp>
      <p:sp>
        <p:nvSpPr>
          <p:cNvPr id="2" name="Title 1"/>
          <p:cNvSpPr>
            <a:spLocks noGrp="1"/>
          </p:cNvSpPr>
          <p:nvPr>
            <p:ph type="title"/>
          </p:nvPr>
        </p:nvSpPr>
        <p:spPr/>
        <p:txBody>
          <a:bodyPr/>
          <a:lstStyle/>
          <a:p>
            <a:pPr algn="ctr"/>
            <a:r>
              <a:rPr lang="fa-IR" dirty="0" smtClean="0"/>
              <a:t>دستكش هاي آلومينيومي</a:t>
            </a:r>
            <a:endParaRPr lang="fa-IR" dirty="0"/>
          </a:p>
        </p:txBody>
      </p:sp>
      <p:pic>
        <p:nvPicPr>
          <p:cNvPr id="4" name="Picture 3" descr="AL gloves.jpg"/>
          <p:cNvPicPr>
            <a:picLocks noChangeAspect="1"/>
          </p:cNvPicPr>
          <p:nvPr/>
        </p:nvPicPr>
        <p:blipFill>
          <a:blip r:embed="rId2" cstate="print"/>
          <a:stretch>
            <a:fillRect/>
          </a:stretch>
        </p:blipFill>
        <p:spPr>
          <a:xfrm>
            <a:off x="2143107" y="3357562"/>
            <a:ext cx="4915473" cy="290012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sz="2800" dirty="0" smtClean="0"/>
              <a:t>در هنگام كار با مواد بيولوژيك يا سرطان زا در كلاس </a:t>
            </a:r>
            <a:r>
              <a:rPr lang="en-US" sz="2800" dirty="0" smtClean="0"/>
              <a:t>A1</a:t>
            </a:r>
            <a:r>
              <a:rPr lang="fa-IR" sz="2800" dirty="0" smtClean="0"/>
              <a:t> بايد از دو دستكش استفاده گردد. و از استفاده مجدد خودداري شود</a:t>
            </a:r>
          </a:p>
          <a:p>
            <a:r>
              <a:rPr lang="fa-IR" sz="2800" dirty="0" smtClean="0"/>
              <a:t>افرادي كه به پودر تالك حساسيت دارند حتما از دستكش هاي لاتكس كه فاقد پودر هستند استفاده نمايند.</a:t>
            </a:r>
          </a:p>
          <a:p>
            <a:r>
              <a:rPr lang="fa-IR" sz="2800" dirty="0" smtClean="0"/>
              <a:t>در هنگام كار با دستگاههايي كه قسمت چرخنده دارند نظير مته، دستگاه تراش، اره نبايستي از دستكش استفاده كرد.</a:t>
            </a:r>
          </a:p>
          <a:p>
            <a:r>
              <a:rPr lang="fa-IR" sz="2800" dirty="0" smtClean="0"/>
              <a:t>استفاده از دستكش در كارهايي كه احتياج به استفاده از دستكش و چنگش جهت گرفتن را لازم دارنداحتمال بروز </a:t>
            </a:r>
            <a:r>
              <a:rPr lang="en-US" sz="2800" dirty="0" smtClean="0"/>
              <a:t>CTD</a:t>
            </a:r>
            <a:r>
              <a:rPr lang="fa-IR" sz="2800" dirty="0" smtClean="0"/>
              <a:t> افزايش مي يابد</a:t>
            </a:r>
            <a:endParaRPr lang="fa-IR" sz="2800" dirty="0"/>
          </a:p>
        </p:txBody>
      </p:sp>
      <p:sp>
        <p:nvSpPr>
          <p:cNvPr id="2" name="Title 1"/>
          <p:cNvSpPr>
            <a:spLocks noGrp="1"/>
          </p:cNvSpPr>
          <p:nvPr>
            <p:ph type="title"/>
          </p:nvPr>
        </p:nvSpPr>
        <p:spPr/>
        <p:txBody>
          <a:bodyPr>
            <a:noAutofit/>
          </a:bodyPr>
          <a:lstStyle/>
          <a:p>
            <a:r>
              <a:rPr lang="fa-IR" sz="3600" dirty="0" smtClean="0">
                <a:solidFill>
                  <a:srgbClr val="C00000"/>
                </a:solidFill>
                <a:cs typeface="2  Titr" pitchFamily="2" charset="-78"/>
              </a:rPr>
              <a:t>نكاتي كه در هنگام استفاده از دستكش باي به آن توجه نمود</a:t>
            </a:r>
            <a:endParaRPr lang="fa-IR" sz="3600" dirty="0">
              <a:solidFill>
                <a:srgbClr val="C00000"/>
              </a:solidFill>
              <a:cs typeface="2  Titr"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خصوصيات و تهديد كنندگي خطر</a:t>
            </a:r>
          </a:p>
          <a:p>
            <a:r>
              <a:rPr lang="fa-IR" dirty="0" smtClean="0"/>
              <a:t>نوع فعاليت كارگران-طول مدت كار، شدت خطر-تكرار</a:t>
            </a:r>
          </a:p>
          <a:p>
            <a:r>
              <a:rPr lang="fa-IR" dirty="0" smtClean="0"/>
              <a:t>مشخصات عملكردي دستكش</a:t>
            </a:r>
            <a:endParaRPr lang="fa-IR" dirty="0"/>
          </a:p>
        </p:txBody>
      </p:sp>
      <p:sp>
        <p:nvSpPr>
          <p:cNvPr id="2" name="Title 1"/>
          <p:cNvSpPr>
            <a:spLocks noGrp="1"/>
          </p:cNvSpPr>
          <p:nvPr>
            <p:ph type="title"/>
          </p:nvPr>
        </p:nvSpPr>
        <p:spPr/>
        <p:txBody>
          <a:bodyPr/>
          <a:lstStyle/>
          <a:p>
            <a:pPr algn="ctr"/>
            <a:r>
              <a:rPr lang="fa-IR" dirty="0" smtClean="0"/>
              <a:t>نحوه انتخاب دستكش</a:t>
            </a:r>
            <a:endParaRPr lang="fa-I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23.jpg"/>
          <p:cNvPicPr>
            <a:picLocks noGrp="1" noChangeAspect="1"/>
          </p:cNvPicPr>
          <p:nvPr>
            <p:ph idx="1"/>
          </p:nvPr>
        </p:nvPicPr>
        <p:blipFill>
          <a:blip r:embed="rId2" cstate="print"/>
          <a:stretch>
            <a:fillRect/>
          </a:stretch>
        </p:blipFill>
        <p:spPr>
          <a:xfrm>
            <a:off x="1643042" y="1272640"/>
            <a:ext cx="5429288" cy="4853523"/>
          </a:xfrm>
        </p:spPr>
      </p:pic>
      <p:sp>
        <p:nvSpPr>
          <p:cNvPr id="2" name="Title 1"/>
          <p:cNvSpPr>
            <a:spLocks noGrp="1"/>
          </p:cNvSpPr>
          <p:nvPr>
            <p:ph type="title"/>
          </p:nvPr>
        </p:nvSpPr>
        <p:spPr/>
        <p:txBody>
          <a:bodyPr/>
          <a:lstStyle/>
          <a:p>
            <a:pPr algn="ctr"/>
            <a:r>
              <a:rPr lang="fa-IR" dirty="0" smtClean="0"/>
              <a:t>مشخصات عملكردي دستكش</a:t>
            </a:r>
            <a:endParaRPr lang="fa-I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43446"/>
        </p:xfrm>
        <a:graphic>
          <a:graphicData uri="http://schemas.openxmlformats.org/drawingml/2006/table">
            <a:tbl>
              <a:tblPr rtl="1" firstRow="1" bandRow="1">
                <a:tableStyleId>{5C22544A-7EE6-4342-B048-85BDC9FD1C3A}</a:tableStyleId>
              </a:tblPr>
              <a:tblGrid>
                <a:gridCol w="1992874"/>
                <a:gridCol w="1526782"/>
                <a:gridCol w="4709944"/>
              </a:tblGrid>
              <a:tr h="757241">
                <a:tc>
                  <a:txBody>
                    <a:bodyPr/>
                    <a:lstStyle/>
                    <a:p>
                      <a:pPr rtl="1"/>
                      <a:r>
                        <a:rPr lang="fa-IR" dirty="0" smtClean="0"/>
                        <a:t>درجه بندي فرسايش</a:t>
                      </a:r>
                      <a:endParaRPr lang="fa-IR" dirty="0"/>
                    </a:p>
                  </a:txBody>
                  <a:tcPr/>
                </a:tc>
                <a:tc>
                  <a:txBody>
                    <a:bodyPr/>
                    <a:lstStyle/>
                    <a:p>
                      <a:pPr rtl="1"/>
                      <a:r>
                        <a:rPr lang="fa-IR" dirty="0" smtClean="0"/>
                        <a:t>علامت اختصاري</a:t>
                      </a:r>
                      <a:endParaRPr lang="fa-IR" dirty="0"/>
                    </a:p>
                  </a:txBody>
                  <a:tcPr/>
                </a:tc>
                <a:tc>
                  <a:txBody>
                    <a:bodyPr/>
                    <a:lstStyle/>
                    <a:p>
                      <a:pPr algn="ctr" rtl="1"/>
                      <a:r>
                        <a:rPr lang="fa-IR" dirty="0" smtClean="0"/>
                        <a:t>توصيف</a:t>
                      </a:r>
                      <a:endParaRPr lang="fa-IR" dirty="0"/>
                    </a:p>
                  </a:txBody>
                  <a:tcPr/>
                </a:tc>
              </a:tr>
              <a:tr h="757241">
                <a:tc>
                  <a:txBody>
                    <a:bodyPr/>
                    <a:lstStyle/>
                    <a:p>
                      <a:pPr rtl="1"/>
                      <a:r>
                        <a:rPr lang="fa-IR" sz="2400" b="1" dirty="0" smtClean="0">
                          <a:cs typeface="2  Nazanin" pitchFamily="2" charset="-78"/>
                        </a:rPr>
                        <a:t>عالي</a:t>
                      </a:r>
                      <a:endParaRPr lang="fa-IR" sz="2400" b="1" dirty="0">
                        <a:cs typeface="2  Nazanin" pitchFamily="2" charset="-78"/>
                      </a:endParaRPr>
                    </a:p>
                  </a:txBody>
                  <a:tcPr/>
                </a:tc>
                <a:tc>
                  <a:txBody>
                    <a:bodyPr/>
                    <a:lstStyle/>
                    <a:p>
                      <a:pPr algn="ctr" rtl="1"/>
                      <a:r>
                        <a:rPr lang="en-US" b="1" dirty="0" smtClean="0">
                          <a:cs typeface="2  Nazanin" pitchFamily="2" charset="-78"/>
                        </a:rPr>
                        <a:t>E</a:t>
                      </a:r>
                      <a:endParaRPr lang="fa-IR" b="1" dirty="0">
                        <a:cs typeface="2  Nazanin" pitchFamily="2" charset="-78"/>
                      </a:endParaRPr>
                    </a:p>
                  </a:txBody>
                  <a:tcPr/>
                </a:tc>
                <a:tc>
                  <a:txBody>
                    <a:bodyPr/>
                    <a:lstStyle/>
                    <a:p>
                      <a:pPr rtl="1"/>
                      <a:r>
                        <a:rPr lang="fa-IR" b="1" dirty="0" smtClean="0">
                          <a:cs typeface="2  Nazanin" pitchFamily="2" charset="-78"/>
                        </a:rPr>
                        <a:t>مايع</a:t>
                      </a:r>
                      <a:r>
                        <a:rPr lang="fa-IR" b="1" baseline="0" dirty="0" smtClean="0">
                          <a:cs typeface="2  Nazanin" pitchFamily="2" charset="-78"/>
                        </a:rPr>
                        <a:t> تاثير ناچيزي در فرسودگي و كاهش كيفيت دارد</a:t>
                      </a:r>
                      <a:endParaRPr lang="fa-IR" b="1" dirty="0">
                        <a:cs typeface="2  Nazanin" pitchFamily="2" charset="-78"/>
                      </a:endParaRPr>
                    </a:p>
                  </a:txBody>
                  <a:tcPr/>
                </a:tc>
              </a:tr>
              <a:tr h="757241">
                <a:tc>
                  <a:txBody>
                    <a:bodyPr/>
                    <a:lstStyle/>
                    <a:p>
                      <a:pPr rtl="1"/>
                      <a:r>
                        <a:rPr lang="fa-IR" sz="2400" b="1" dirty="0" smtClean="0">
                          <a:cs typeface="2  Nazanin" pitchFamily="2" charset="-78"/>
                        </a:rPr>
                        <a:t>خوب</a:t>
                      </a:r>
                      <a:endParaRPr lang="fa-IR" sz="2400" b="1" dirty="0">
                        <a:cs typeface="2  Nazanin" pitchFamily="2" charset="-78"/>
                      </a:endParaRPr>
                    </a:p>
                  </a:txBody>
                  <a:tcPr/>
                </a:tc>
                <a:tc>
                  <a:txBody>
                    <a:bodyPr/>
                    <a:lstStyle/>
                    <a:p>
                      <a:pPr algn="ctr" rtl="1"/>
                      <a:r>
                        <a:rPr lang="en-US" b="1" dirty="0" smtClean="0">
                          <a:cs typeface="2  Nazanin" pitchFamily="2" charset="-78"/>
                        </a:rPr>
                        <a:t>G</a:t>
                      </a:r>
                      <a:endParaRPr lang="fa-IR" b="1" dirty="0">
                        <a:cs typeface="2  Nazanin" pitchFamily="2" charset="-78"/>
                      </a:endParaRPr>
                    </a:p>
                  </a:txBody>
                  <a:tcPr/>
                </a:tc>
                <a:tc>
                  <a:txBody>
                    <a:bodyPr/>
                    <a:lstStyle/>
                    <a:p>
                      <a:pPr rtl="1"/>
                      <a:r>
                        <a:rPr lang="fa-IR" b="1" dirty="0" smtClean="0">
                          <a:cs typeface="2  Nazanin" pitchFamily="2" charset="-78"/>
                        </a:rPr>
                        <a:t>مايع تاثير</a:t>
                      </a:r>
                      <a:r>
                        <a:rPr lang="fa-IR" b="1" baseline="0" dirty="0" smtClean="0">
                          <a:cs typeface="2  Nazanin" pitchFamily="2" charset="-78"/>
                        </a:rPr>
                        <a:t> اندكي در فرسودگي و كاهش كيفيت دارد</a:t>
                      </a:r>
                      <a:endParaRPr lang="fa-IR" b="1" dirty="0">
                        <a:cs typeface="2  Nazanin" pitchFamily="2" charset="-78"/>
                      </a:endParaRPr>
                    </a:p>
                  </a:txBody>
                  <a:tcPr/>
                </a:tc>
              </a:tr>
              <a:tr h="757241">
                <a:tc>
                  <a:txBody>
                    <a:bodyPr/>
                    <a:lstStyle/>
                    <a:p>
                      <a:pPr rtl="1"/>
                      <a:r>
                        <a:rPr lang="fa-IR" sz="2400" b="1" dirty="0" smtClean="0">
                          <a:cs typeface="2  Nazanin" pitchFamily="2" charset="-78"/>
                        </a:rPr>
                        <a:t>نسبتا ضعيف</a:t>
                      </a:r>
                      <a:endParaRPr lang="fa-IR" sz="2400" b="1" dirty="0">
                        <a:cs typeface="2  Nazanin" pitchFamily="2" charset="-78"/>
                      </a:endParaRPr>
                    </a:p>
                  </a:txBody>
                  <a:tcPr/>
                </a:tc>
                <a:tc>
                  <a:txBody>
                    <a:bodyPr/>
                    <a:lstStyle/>
                    <a:p>
                      <a:pPr algn="ctr" rtl="1"/>
                      <a:r>
                        <a:rPr lang="en-US" b="1" dirty="0" smtClean="0">
                          <a:cs typeface="2  Nazanin" pitchFamily="2" charset="-78"/>
                        </a:rPr>
                        <a:t>F</a:t>
                      </a:r>
                      <a:endParaRPr lang="fa-IR" b="1" dirty="0">
                        <a:cs typeface="2  Nazanin"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1" dirty="0" smtClean="0">
                          <a:cs typeface="2  Nazanin" pitchFamily="2" charset="-78"/>
                        </a:rPr>
                        <a:t>مايع تا حدودي </a:t>
                      </a:r>
                      <a:r>
                        <a:rPr lang="fa-IR" b="1" baseline="0" dirty="0" smtClean="0">
                          <a:cs typeface="2  Nazanin" pitchFamily="2" charset="-78"/>
                        </a:rPr>
                        <a:t>در فرسودگي و كاهش كيفيت موثر است</a:t>
                      </a:r>
                      <a:endParaRPr lang="fa-IR" b="1" dirty="0" smtClean="0">
                        <a:cs typeface="2  Nazanin" pitchFamily="2" charset="-78"/>
                      </a:endParaRPr>
                    </a:p>
                    <a:p>
                      <a:pPr rtl="1"/>
                      <a:endParaRPr lang="fa-IR" b="1" dirty="0">
                        <a:cs typeface="2  Nazanin" pitchFamily="2" charset="-78"/>
                      </a:endParaRPr>
                    </a:p>
                  </a:txBody>
                  <a:tcPr/>
                </a:tc>
              </a:tr>
              <a:tr h="757241">
                <a:tc>
                  <a:txBody>
                    <a:bodyPr/>
                    <a:lstStyle/>
                    <a:p>
                      <a:pPr rtl="1"/>
                      <a:r>
                        <a:rPr lang="fa-IR" sz="2400" b="1" dirty="0" smtClean="0">
                          <a:cs typeface="2  Nazanin" pitchFamily="2" charset="-78"/>
                        </a:rPr>
                        <a:t>ضعيف</a:t>
                      </a:r>
                      <a:endParaRPr lang="fa-IR" sz="2400" b="1" dirty="0">
                        <a:cs typeface="2  Nazanin" pitchFamily="2" charset="-78"/>
                      </a:endParaRPr>
                    </a:p>
                  </a:txBody>
                  <a:tcPr/>
                </a:tc>
                <a:tc>
                  <a:txBody>
                    <a:bodyPr/>
                    <a:lstStyle/>
                    <a:p>
                      <a:pPr algn="ctr" rtl="1"/>
                      <a:r>
                        <a:rPr lang="en-US" b="1" dirty="0" smtClean="0">
                          <a:cs typeface="2  Nazanin" pitchFamily="2" charset="-78"/>
                        </a:rPr>
                        <a:t>P</a:t>
                      </a:r>
                      <a:endParaRPr lang="fa-IR" b="1" dirty="0">
                        <a:cs typeface="2  Nazanin" pitchFamily="2" charset="-78"/>
                      </a:endParaRPr>
                    </a:p>
                  </a:txBody>
                  <a:tcPr/>
                </a:tc>
                <a:tc>
                  <a:txBody>
                    <a:bodyPr/>
                    <a:lstStyle/>
                    <a:p>
                      <a:pPr rtl="1"/>
                      <a:r>
                        <a:rPr lang="fa-IR" b="1" dirty="0" smtClean="0">
                          <a:cs typeface="2  Nazanin" pitchFamily="2" charset="-78"/>
                        </a:rPr>
                        <a:t>مايع بطور قابل ملاحظه اي باعث فرسودگي و كاهش كيفيت مي شود</a:t>
                      </a:r>
                      <a:endParaRPr lang="fa-IR" b="1" dirty="0">
                        <a:cs typeface="2  Nazanin" pitchFamily="2" charset="-78"/>
                      </a:endParaRPr>
                    </a:p>
                  </a:txBody>
                  <a:tcPr/>
                </a:tc>
              </a:tr>
              <a:tr h="757241">
                <a:tc>
                  <a:txBody>
                    <a:bodyPr/>
                    <a:lstStyle/>
                    <a:p>
                      <a:pPr rtl="1"/>
                      <a:r>
                        <a:rPr lang="fa-IR" sz="2400" b="1" dirty="0" smtClean="0">
                          <a:cs typeface="2  Nazanin" pitchFamily="2" charset="-78"/>
                        </a:rPr>
                        <a:t>توصيه نمي شود</a:t>
                      </a:r>
                      <a:endParaRPr lang="fa-IR" sz="2400" b="1" dirty="0">
                        <a:cs typeface="2  Nazanin" pitchFamily="2" charset="-78"/>
                      </a:endParaRPr>
                    </a:p>
                  </a:txBody>
                  <a:tcPr/>
                </a:tc>
                <a:tc>
                  <a:txBody>
                    <a:bodyPr/>
                    <a:lstStyle/>
                    <a:p>
                      <a:pPr algn="ctr" rtl="1"/>
                      <a:r>
                        <a:rPr lang="en-US" b="1" dirty="0" smtClean="0">
                          <a:cs typeface="2  Nazanin" pitchFamily="2" charset="-78"/>
                        </a:rPr>
                        <a:t>NR</a:t>
                      </a:r>
                      <a:endParaRPr lang="fa-IR" b="1" dirty="0">
                        <a:cs typeface="2  Nazanin" pitchFamily="2" charset="-78"/>
                      </a:endParaRPr>
                    </a:p>
                  </a:txBody>
                  <a:tcPr/>
                </a:tc>
                <a:tc>
                  <a:txBody>
                    <a:bodyPr/>
                    <a:lstStyle/>
                    <a:p>
                      <a:pPr rtl="1"/>
                      <a:r>
                        <a:rPr lang="fa-IR" b="1" dirty="0" smtClean="0">
                          <a:cs typeface="2  Nazanin" pitchFamily="2" charset="-78"/>
                        </a:rPr>
                        <a:t>در مورد اين مايع بخصوص دستكش مورد</a:t>
                      </a:r>
                      <a:r>
                        <a:rPr lang="fa-IR" b="1" baseline="0" dirty="0" smtClean="0">
                          <a:cs typeface="2  Nazanin" pitchFamily="2" charset="-78"/>
                        </a:rPr>
                        <a:t> نظر مناسب نيست</a:t>
                      </a:r>
                      <a:endParaRPr lang="fa-IR" b="1" dirty="0">
                        <a:cs typeface="2  Nazanin" pitchFamily="2" charset="-78"/>
                      </a:endParaRPr>
                    </a:p>
                  </a:txBody>
                  <a:tcPr/>
                </a:tc>
              </a:tr>
            </a:tbl>
          </a:graphicData>
        </a:graphic>
      </p:graphicFrame>
      <p:sp>
        <p:nvSpPr>
          <p:cNvPr id="2" name="Title 1"/>
          <p:cNvSpPr>
            <a:spLocks noGrp="1"/>
          </p:cNvSpPr>
          <p:nvPr>
            <p:ph type="title"/>
          </p:nvPr>
        </p:nvSpPr>
        <p:spPr/>
        <p:txBody>
          <a:bodyPr/>
          <a:lstStyle/>
          <a:p>
            <a:r>
              <a:rPr lang="fa-IR" dirty="0" smtClean="0"/>
              <a:t>جدول درجه بندي فرسودگي در دستكش ها</a:t>
            </a:r>
            <a:endParaRPr lang="fa-I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819668"/>
        </p:xfrm>
        <a:graphic>
          <a:graphicData uri="http://schemas.openxmlformats.org/drawingml/2006/table">
            <a:tbl>
              <a:tblPr rtl="1" firstRow="1" bandRow="1">
                <a:tableStyleId>{5C22544A-7EE6-4342-B048-85BDC9FD1C3A}</a:tableStyleId>
              </a:tblPr>
              <a:tblGrid>
                <a:gridCol w="4114800"/>
                <a:gridCol w="4114800"/>
              </a:tblGrid>
              <a:tr h="1204917">
                <a:tc>
                  <a:txBody>
                    <a:bodyPr/>
                    <a:lstStyle/>
                    <a:p>
                      <a:pPr algn="ctr" rtl="1"/>
                      <a:r>
                        <a:rPr lang="fa-IR" sz="3200" dirty="0" smtClean="0">
                          <a:cs typeface="2  Nazanin" pitchFamily="2" charset="-78"/>
                        </a:rPr>
                        <a:t>كد رنگي</a:t>
                      </a:r>
                      <a:endParaRPr lang="fa-IR" sz="3200" dirty="0">
                        <a:cs typeface="2  Nazanin" pitchFamily="2" charset="-78"/>
                      </a:endParaRPr>
                    </a:p>
                  </a:txBody>
                  <a:tcPr/>
                </a:tc>
                <a:tc>
                  <a:txBody>
                    <a:bodyPr/>
                    <a:lstStyle/>
                    <a:p>
                      <a:pPr algn="ctr" rtl="1"/>
                      <a:r>
                        <a:rPr lang="fa-IR" sz="3200" dirty="0" smtClean="0">
                          <a:cs typeface="2  Nazanin" pitchFamily="2" charset="-78"/>
                        </a:rPr>
                        <a:t>مفهوم</a:t>
                      </a:r>
                      <a:endParaRPr lang="fa-IR" sz="3200" dirty="0">
                        <a:cs typeface="2  Nazanin" pitchFamily="2" charset="-78"/>
                      </a:endParaRPr>
                    </a:p>
                  </a:txBody>
                  <a:tcPr/>
                </a:tc>
              </a:tr>
              <a:tr h="1204917">
                <a:tc>
                  <a:txBody>
                    <a:bodyPr/>
                    <a:lstStyle/>
                    <a:p>
                      <a:pPr algn="ctr" rtl="1"/>
                      <a:r>
                        <a:rPr lang="fa-IR" sz="5400" dirty="0" smtClean="0">
                          <a:solidFill>
                            <a:srgbClr val="00B050"/>
                          </a:solidFill>
                          <a:cs typeface="2  Nazanin" pitchFamily="2" charset="-78"/>
                        </a:rPr>
                        <a:t>سبز</a:t>
                      </a:r>
                      <a:endParaRPr lang="fa-IR" sz="5400" dirty="0">
                        <a:solidFill>
                          <a:srgbClr val="00B050"/>
                        </a:solidFill>
                        <a:cs typeface="2  Nazanin" pitchFamily="2" charset="-78"/>
                      </a:endParaRPr>
                    </a:p>
                  </a:txBody>
                  <a:tcPr/>
                </a:tc>
                <a:tc>
                  <a:txBody>
                    <a:bodyPr/>
                    <a:lstStyle/>
                    <a:p>
                      <a:pPr algn="ctr" rtl="1"/>
                      <a:r>
                        <a:rPr lang="fa-IR" sz="2400" dirty="0" smtClean="0">
                          <a:solidFill>
                            <a:srgbClr val="00B050"/>
                          </a:solidFill>
                          <a:cs typeface="2  Nazanin" pitchFamily="2" charset="-78"/>
                        </a:rPr>
                        <a:t>اين دستكش براي كار با ماده شيميايي مورد نظر مناسب مي باشد</a:t>
                      </a:r>
                      <a:endParaRPr lang="fa-IR" sz="2400" dirty="0">
                        <a:solidFill>
                          <a:srgbClr val="00B050"/>
                        </a:solidFill>
                        <a:cs typeface="2  Nazanin" pitchFamily="2" charset="-78"/>
                      </a:endParaRPr>
                    </a:p>
                  </a:txBody>
                  <a:tcPr/>
                </a:tc>
              </a:tr>
              <a:tr h="1204917">
                <a:tc>
                  <a:txBody>
                    <a:bodyPr/>
                    <a:lstStyle/>
                    <a:p>
                      <a:pPr algn="ctr" rtl="1"/>
                      <a:r>
                        <a:rPr lang="fa-IR" sz="5400" dirty="0" smtClean="0">
                          <a:solidFill>
                            <a:srgbClr val="FFC000"/>
                          </a:solidFill>
                          <a:cs typeface="2  Nazanin" pitchFamily="2" charset="-78"/>
                        </a:rPr>
                        <a:t>زرد</a:t>
                      </a:r>
                      <a:endParaRPr lang="fa-IR" sz="5400" dirty="0">
                        <a:solidFill>
                          <a:srgbClr val="FFC000"/>
                        </a:solidFill>
                        <a:cs typeface="2  Nazanin" pitchFamily="2" charset="-78"/>
                      </a:endParaRPr>
                    </a:p>
                  </a:txBody>
                  <a:tcPr/>
                </a:tc>
                <a:tc>
                  <a:txBody>
                    <a:bodyPr/>
                    <a:lstStyle/>
                    <a:p>
                      <a:pPr algn="ctr" rtl="1"/>
                      <a:r>
                        <a:rPr lang="fa-IR" sz="2400" dirty="0" smtClean="0">
                          <a:solidFill>
                            <a:srgbClr val="FFC000"/>
                          </a:solidFill>
                          <a:cs typeface="2  Nazanin" pitchFamily="2" charset="-78"/>
                        </a:rPr>
                        <a:t>اين دستكش براي كار با ماده شيميايي مورد نظر تنها</a:t>
                      </a:r>
                      <a:r>
                        <a:rPr lang="fa-IR" sz="2400" baseline="0" dirty="0" smtClean="0">
                          <a:solidFill>
                            <a:srgbClr val="FFC000"/>
                          </a:solidFill>
                          <a:cs typeface="2  Nazanin" pitchFamily="2" charset="-78"/>
                        </a:rPr>
                        <a:t> با رعايت احتياط هاي لازم مناسب است</a:t>
                      </a:r>
                      <a:endParaRPr lang="fa-IR" sz="2400" dirty="0">
                        <a:solidFill>
                          <a:srgbClr val="FFC000"/>
                        </a:solidFill>
                        <a:cs typeface="2  Nazanin" pitchFamily="2" charset="-78"/>
                      </a:endParaRPr>
                    </a:p>
                  </a:txBody>
                  <a:tcPr/>
                </a:tc>
              </a:tr>
              <a:tr h="1204917">
                <a:tc>
                  <a:txBody>
                    <a:bodyPr/>
                    <a:lstStyle/>
                    <a:p>
                      <a:pPr algn="ctr" rtl="1"/>
                      <a:r>
                        <a:rPr lang="fa-IR" sz="5400" dirty="0" smtClean="0">
                          <a:solidFill>
                            <a:srgbClr val="FF0000"/>
                          </a:solidFill>
                          <a:cs typeface="2  Nazanin" pitchFamily="2" charset="-78"/>
                        </a:rPr>
                        <a:t>قرمز</a:t>
                      </a:r>
                      <a:endParaRPr lang="fa-IR" sz="5400" dirty="0">
                        <a:solidFill>
                          <a:srgbClr val="FF0000"/>
                        </a:solidFill>
                        <a:cs typeface="2  Nazanin" pitchFamily="2" charset="-78"/>
                      </a:endParaRPr>
                    </a:p>
                  </a:txBody>
                  <a:tcPr/>
                </a:tc>
                <a:tc>
                  <a:txBody>
                    <a:bodyPr/>
                    <a:lstStyle/>
                    <a:p>
                      <a:pPr algn="ctr" rtl="1"/>
                      <a:r>
                        <a:rPr lang="fa-IR" sz="2400" dirty="0" smtClean="0">
                          <a:solidFill>
                            <a:srgbClr val="FF0000"/>
                          </a:solidFill>
                          <a:cs typeface="2  Nazanin" pitchFamily="2" charset="-78"/>
                        </a:rPr>
                        <a:t>اين دستكش براي كار با ماده مورد نظر مناسب نيست</a:t>
                      </a:r>
                      <a:endParaRPr lang="fa-IR" sz="2400" dirty="0">
                        <a:solidFill>
                          <a:srgbClr val="FF0000"/>
                        </a:solidFill>
                        <a:cs typeface="2  Nazanin" pitchFamily="2" charset="-78"/>
                      </a:endParaRPr>
                    </a:p>
                  </a:txBody>
                  <a:tcPr/>
                </a:tc>
              </a:tr>
            </a:tbl>
          </a:graphicData>
        </a:graphic>
      </p:graphicFrame>
      <p:sp>
        <p:nvSpPr>
          <p:cNvPr id="2" name="Title 1"/>
          <p:cNvSpPr>
            <a:spLocks noGrp="1"/>
          </p:cNvSpPr>
          <p:nvPr>
            <p:ph type="title"/>
          </p:nvPr>
        </p:nvSpPr>
        <p:spPr/>
        <p:txBody>
          <a:bodyPr>
            <a:normAutofit/>
          </a:bodyPr>
          <a:lstStyle/>
          <a:p>
            <a:r>
              <a:rPr lang="fa-IR" sz="3200" dirty="0" smtClean="0">
                <a:cs typeface="2  Nazanin" pitchFamily="2" charset="-78"/>
              </a:rPr>
              <a:t>علائم رنگي براي انتخاب سريع دستكش با توجه به نوع ماده شيميايي</a:t>
            </a:r>
            <a:endParaRPr lang="fa-IR" sz="3200" dirty="0">
              <a:cs typeface="2  Nazanin"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26.jpg"/>
          <p:cNvPicPr>
            <a:picLocks noGrp="1" noChangeAspect="1"/>
          </p:cNvPicPr>
          <p:nvPr>
            <p:ph idx="1"/>
          </p:nvPr>
        </p:nvPicPr>
        <p:blipFill>
          <a:blip r:embed="rId2" cstate="print"/>
          <a:stretch>
            <a:fillRect/>
          </a:stretch>
        </p:blipFill>
        <p:spPr>
          <a:xfrm>
            <a:off x="942951" y="1481138"/>
            <a:ext cx="7258098" cy="4525962"/>
          </a:xfrm>
        </p:spPr>
      </p:pic>
      <p:sp>
        <p:nvSpPr>
          <p:cNvPr id="3" name="Title 2"/>
          <p:cNvSpPr>
            <a:spLocks noGrp="1"/>
          </p:cNvSpPr>
          <p:nvPr>
            <p:ph type="title"/>
          </p:nvPr>
        </p:nvSpPr>
        <p:spPr/>
        <p:txBody>
          <a:bodyPr/>
          <a:lstStyle/>
          <a:p>
            <a:pPr algn="ctr"/>
            <a:r>
              <a:rPr lang="fa-IR" dirty="0" smtClean="0"/>
              <a:t>جداول استفاده از دستكش ايمني</a:t>
            </a:r>
            <a:endParaRPr lang="fa-I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fa-IR" sz="2000" dirty="0" smtClean="0"/>
              <a:t>مجموعه لوازم و تجهيزاتي كه به منظور حفاظت از از بخش هاي مختلف بدن در برابر عوامل زيان آور و خطرات موجود در محيط كار مورد استفاده قرار مي گيرند. </a:t>
            </a:r>
            <a:endParaRPr lang="fa-IR" sz="2000" dirty="0"/>
          </a:p>
        </p:txBody>
      </p:sp>
      <p:sp>
        <p:nvSpPr>
          <p:cNvPr id="2" name="Title 1"/>
          <p:cNvSpPr>
            <a:spLocks noGrp="1"/>
          </p:cNvSpPr>
          <p:nvPr>
            <p:ph type="title"/>
          </p:nvPr>
        </p:nvSpPr>
        <p:spPr>
          <a:xfrm>
            <a:off x="500034" y="285728"/>
            <a:ext cx="8229600" cy="1143000"/>
          </a:xfrm>
        </p:spPr>
        <p:txBody>
          <a:bodyPr/>
          <a:lstStyle/>
          <a:p>
            <a:pPr algn="r"/>
            <a:r>
              <a:rPr lang="fa-IR" dirty="0" smtClean="0">
                <a:cs typeface="2  Titr" pitchFamily="2" charset="-78"/>
              </a:rPr>
              <a:t>وسايل حفاظت فردي</a:t>
            </a:r>
            <a:endParaRPr lang="fa-IR" dirty="0">
              <a:cs typeface="2  Titr" pitchFamily="2" charset="-78"/>
            </a:endParaRPr>
          </a:p>
        </p:txBody>
      </p:sp>
      <p:pic>
        <p:nvPicPr>
          <p:cNvPr id="4" name="Picture 3" descr="scan0189.jpg"/>
          <p:cNvPicPr>
            <a:picLocks noChangeAspect="1"/>
          </p:cNvPicPr>
          <p:nvPr/>
        </p:nvPicPr>
        <p:blipFill>
          <a:blip r:embed="rId2" cstate="print"/>
          <a:stretch>
            <a:fillRect/>
          </a:stretch>
        </p:blipFill>
        <p:spPr>
          <a:xfrm>
            <a:off x="2928926" y="2428868"/>
            <a:ext cx="2969270" cy="407194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_boy_in_a_hardhat_and_safety_goggles_using_a_jackhamer_on_an_egg_100703-033420-584060.jpg"/>
          <p:cNvPicPr>
            <a:picLocks noGrp="1" noChangeAspect="1"/>
          </p:cNvPicPr>
          <p:nvPr>
            <p:ph idx="1"/>
          </p:nvPr>
        </p:nvPicPr>
        <p:blipFill>
          <a:blip r:embed="rId2" cstate="print"/>
          <a:stretch>
            <a:fillRect/>
          </a:stretch>
        </p:blipFill>
        <p:spPr>
          <a:xfrm>
            <a:off x="5929322" y="2500306"/>
            <a:ext cx="2337058" cy="2983478"/>
          </a:xfrm>
        </p:spPr>
      </p:pic>
      <p:sp>
        <p:nvSpPr>
          <p:cNvPr id="2" name="Title 1"/>
          <p:cNvSpPr>
            <a:spLocks noGrp="1"/>
          </p:cNvSpPr>
          <p:nvPr>
            <p:ph type="title"/>
          </p:nvPr>
        </p:nvSpPr>
        <p:spPr/>
        <p:txBody>
          <a:bodyPr/>
          <a:lstStyle/>
          <a:p>
            <a:pPr algn="ctr"/>
            <a:r>
              <a:rPr lang="fa-IR" b="1" dirty="0" smtClean="0">
                <a:solidFill>
                  <a:srgbClr val="C00000"/>
                </a:solidFill>
                <a:cs typeface="2  Nazanin" pitchFamily="2" charset="-78"/>
              </a:rPr>
              <a:t>وسايل حفاظت فردي چشم</a:t>
            </a:r>
            <a:endParaRPr lang="fa-IR" b="1" dirty="0">
              <a:solidFill>
                <a:srgbClr val="C00000"/>
              </a:solidFill>
              <a:cs typeface="2  Nazanin" pitchFamily="2" charset="-78"/>
            </a:endParaRPr>
          </a:p>
        </p:txBody>
      </p:sp>
      <p:pic>
        <p:nvPicPr>
          <p:cNvPr id="5" name="Picture 4" descr="sftygoggles.gif"/>
          <p:cNvPicPr>
            <a:picLocks noChangeAspect="1"/>
          </p:cNvPicPr>
          <p:nvPr/>
        </p:nvPicPr>
        <p:blipFill>
          <a:blip r:embed="rId3" cstate="print"/>
          <a:stretch>
            <a:fillRect/>
          </a:stretch>
        </p:blipFill>
        <p:spPr>
          <a:xfrm>
            <a:off x="500034" y="2571744"/>
            <a:ext cx="4214842" cy="305505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b="1" dirty="0" smtClean="0">
                <a:cs typeface="2  Nazanin" pitchFamily="2" charset="-78"/>
              </a:rPr>
              <a:t>5% كل حوادث از نوع حوادث چشمي</a:t>
            </a:r>
          </a:p>
          <a:p>
            <a:r>
              <a:rPr lang="fa-IR" b="1" dirty="0" smtClean="0">
                <a:cs typeface="2  Nazanin" pitchFamily="2" charset="-78"/>
              </a:rPr>
              <a:t>تعداد جراحات شغلي وخيم چشمي شغلي ساليانه 90000مورد است</a:t>
            </a:r>
          </a:p>
          <a:p>
            <a:r>
              <a:rPr lang="fa-IR" b="1" dirty="0" smtClean="0">
                <a:cs typeface="2  Nazanin" pitchFamily="2" charset="-78"/>
              </a:rPr>
              <a:t>60% اين افراد فاقد حفاظ چشمي بوده اند</a:t>
            </a:r>
          </a:p>
          <a:p>
            <a:endParaRPr lang="fa-IR" b="1" dirty="0">
              <a:cs typeface="2  Nazanin" pitchFamily="2" charset="-78"/>
            </a:endParaRPr>
          </a:p>
        </p:txBody>
      </p:sp>
      <p:sp>
        <p:nvSpPr>
          <p:cNvPr id="2" name="Title 1"/>
          <p:cNvSpPr>
            <a:spLocks noGrp="1"/>
          </p:cNvSpPr>
          <p:nvPr>
            <p:ph type="title"/>
          </p:nvPr>
        </p:nvSpPr>
        <p:spPr/>
        <p:txBody>
          <a:bodyPr/>
          <a:lstStyle/>
          <a:p>
            <a:pPr algn="ctr"/>
            <a:r>
              <a:rPr lang="fa-IR" dirty="0" smtClean="0"/>
              <a:t>وسايل حفاظت فردي چشم</a:t>
            </a:r>
            <a:endParaRPr lang="fa-IR" dirty="0"/>
          </a:p>
        </p:txBody>
      </p:sp>
      <p:pic>
        <p:nvPicPr>
          <p:cNvPr id="4" name="Picture 3" descr="eye-injury-2.jpg"/>
          <p:cNvPicPr>
            <a:picLocks noChangeAspect="1"/>
          </p:cNvPicPr>
          <p:nvPr/>
        </p:nvPicPr>
        <p:blipFill>
          <a:blip r:embed="rId2" cstate="print"/>
          <a:stretch>
            <a:fillRect/>
          </a:stretch>
        </p:blipFill>
        <p:spPr>
          <a:xfrm>
            <a:off x="357158" y="4070311"/>
            <a:ext cx="3071834" cy="2787689"/>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برخورد اجسام جامد پران و مواد شيميايي</a:t>
            </a:r>
          </a:p>
          <a:p>
            <a:r>
              <a:rPr lang="fa-IR" dirty="0" smtClean="0"/>
              <a:t>تشعشعات حرارتي</a:t>
            </a:r>
          </a:p>
          <a:p>
            <a:r>
              <a:rPr lang="fa-IR" dirty="0" smtClean="0"/>
              <a:t>خطرات موجود در برشكاري و جوشكاري</a:t>
            </a:r>
          </a:p>
          <a:p>
            <a:r>
              <a:rPr lang="fa-IR" dirty="0" smtClean="0"/>
              <a:t>ليزر</a:t>
            </a:r>
          </a:p>
          <a:p>
            <a:endParaRPr lang="fa-IR" dirty="0"/>
          </a:p>
        </p:txBody>
      </p:sp>
      <p:sp>
        <p:nvSpPr>
          <p:cNvPr id="2" name="Title 1"/>
          <p:cNvSpPr>
            <a:spLocks noGrp="1"/>
          </p:cNvSpPr>
          <p:nvPr>
            <p:ph type="title"/>
          </p:nvPr>
        </p:nvSpPr>
        <p:spPr/>
        <p:txBody>
          <a:bodyPr/>
          <a:lstStyle/>
          <a:p>
            <a:r>
              <a:rPr lang="fa-IR" dirty="0" smtClean="0"/>
              <a:t>خطراتي كه چشم و صورت را تهديد مي كند</a:t>
            </a:r>
            <a:endParaRPr lang="fa-I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حفاظت لازم را در برابر خطرا احتمالي تامين كند</a:t>
            </a:r>
          </a:p>
          <a:p>
            <a:r>
              <a:rPr lang="fa-IR" dirty="0" smtClean="0"/>
              <a:t>راحت باشد</a:t>
            </a:r>
          </a:p>
          <a:p>
            <a:r>
              <a:rPr lang="fa-IR" dirty="0" smtClean="0"/>
              <a:t>در ديد كارگر اخلال ايجاد نكند</a:t>
            </a:r>
          </a:p>
          <a:p>
            <a:r>
              <a:rPr lang="fa-IR" dirty="0" smtClean="0"/>
              <a:t>تداخلي با ساير لوازم حفاظت فردي نداشته باشد</a:t>
            </a:r>
          </a:p>
          <a:p>
            <a:r>
              <a:rPr lang="fa-IR" dirty="0" smtClean="0"/>
              <a:t>با دوام باشد</a:t>
            </a:r>
          </a:p>
          <a:p>
            <a:r>
              <a:rPr lang="fa-IR" dirty="0" smtClean="0"/>
              <a:t>به راحتي تميز شود</a:t>
            </a:r>
          </a:p>
          <a:p>
            <a:r>
              <a:rPr lang="fa-IR" dirty="0" smtClean="0"/>
              <a:t>قابليت ضدعفوني شدن داشته باشد</a:t>
            </a:r>
            <a:endParaRPr lang="fa-IR" dirty="0"/>
          </a:p>
        </p:txBody>
      </p:sp>
      <p:sp>
        <p:nvSpPr>
          <p:cNvPr id="2" name="Title 1"/>
          <p:cNvSpPr>
            <a:spLocks noGrp="1"/>
          </p:cNvSpPr>
          <p:nvPr>
            <p:ph type="title"/>
          </p:nvPr>
        </p:nvSpPr>
        <p:spPr/>
        <p:txBody>
          <a:bodyPr/>
          <a:lstStyle/>
          <a:p>
            <a:pPr algn="ctr"/>
            <a:r>
              <a:rPr lang="fa-IR" dirty="0" smtClean="0"/>
              <a:t>خصوصيات وسايل حفاظت فردي چشم</a:t>
            </a:r>
            <a:endParaRPr lang="fa-I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عينك ايمني (</a:t>
            </a:r>
            <a:r>
              <a:rPr lang="en-US" dirty="0" smtClean="0"/>
              <a:t>Spectacles</a:t>
            </a:r>
            <a:r>
              <a:rPr lang="fa-IR" dirty="0" smtClean="0"/>
              <a:t>)</a:t>
            </a:r>
          </a:p>
          <a:p>
            <a:r>
              <a:rPr lang="fa-IR" dirty="0" smtClean="0"/>
              <a:t>عينك هاي فنجاني(</a:t>
            </a:r>
            <a:r>
              <a:rPr lang="en-US" dirty="0" smtClean="0"/>
              <a:t>Goggles</a:t>
            </a:r>
            <a:r>
              <a:rPr lang="fa-IR" dirty="0" smtClean="0"/>
              <a:t>)</a:t>
            </a:r>
          </a:p>
          <a:p>
            <a:r>
              <a:rPr lang="fa-IR" dirty="0" smtClean="0"/>
              <a:t>شيلد صورت(</a:t>
            </a:r>
            <a:r>
              <a:rPr lang="en-US" dirty="0" smtClean="0"/>
              <a:t> Face shield</a:t>
            </a:r>
            <a:r>
              <a:rPr lang="fa-IR" dirty="0" smtClean="0"/>
              <a:t>)</a:t>
            </a:r>
          </a:p>
          <a:p>
            <a:r>
              <a:rPr lang="fa-IR" dirty="0" smtClean="0"/>
              <a:t>كلاهخود ها(</a:t>
            </a:r>
            <a:r>
              <a:rPr lang="en-US" dirty="0" smtClean="0"/>
              <a:t> Helmet</a:t>
            </a:r>
            <a:r>
              <a:rPr lang="fa-IR" dirty="0" smtClean="0"/>
              <a:t>)</a:t>
            </a:r>
          </a:p>
          <a:p>
            <a:endParaRPr lang="fa-IR" dirty="0"/>
          </a:p>
        </p:txBody>
      </p:sp>
      <p:sp>
        <p:nvSpPr>
          <p:cNvPr id="2" name="Title 1"/>
          <p:cNvSpPr>
            <a:spLocks noGrp="1"/>
          </p:cNvSpPr>
          <p:nvPr>
            <p:ph type="title"/>
          </p:nvPr>
        </p:nvSpPr>
        <p:spPr/>
        <p:txBody>
          <a:bodyPr/>
          <a:lstStyle/>
          <a:p>
            <a:pPr algn="ctr"/>
            <a:r>
              <a:rPr lang="fa-IR" dirty="0" smtClean="0"/>
              <a:t>انواع حفاظ چشم</a:t>
            </a:r>
            <a:endParaRPr lang="fa-IR" dirty="0"/>
          </a:p>
        </p:txBody>
      </p:sp>
      <p:pic>
        <p:nvPicPr>
          <p:cNvPr id="4" name="Picture 3" descr="safty spectacles.jpg"/>
          <p:cNvPicPr>
            <a:picLocks noChangeAspect="1"/>
          </p:cNvPicPr>
          <p:nvPr/>
        </p:nvPicPr>
        <p:blipFill>
          <a:blip r:embed="rId2" cstate="print"/>
          <a:stretch>
            <a:fillRect/>
          </a:stretch>
        </p:blipFill>
        <p:spPr>
          <a:xfrm>
            <a:off x="1142976" y="1142984"/>
            <a:ext cx="1666870" cy="1214446"/>
          </a:xfrm>
          <a:prstGeom prst="rect">
            <a:avLst/>
          </a:prstGeom>
        </p:spPr>
      </p:pic>
      <p:pic>
        <p:nvPicPr>
          <p:cNvPr id="5" name="Picture 4" descr="googles.jpg"/>
          <p:cNvPicPr>
            <a:picLocks noChangeAspect="1"/>
          </p:cNvPicPr>
          <p:nvPr/>
        </p:nvPicPr>
        <p:blipFill>
          <a:blip r:embed="rId3" cstate="print"/>
          <a:stretch>
            <a:fillRect/>
          </a:stretch>
        </p:blipFill>
        <p:spPr>
          <a:xfrm>
            <a:off x="714348" y="2285992"/>
            <a:ext cx="1802746" cy="919154"/>
          </a:xfrm>
          <a:prstGeom prst="rect">
            <a:avLst/>
          </a:prstGeom>
        </p:spPr>
      </p:pic>
      <p:pic>
        <p:nvPicPr>
          <p:cNvPr id="6" name="Picture 5" descr="laser-safety-face-shields-glasses-goggles-for-laser-protection-eyes.jpg"/>
          <p:cNvPicPr>
            <a:picLocks noChangeAspect="1"/>
          </p:cNvPicPr>
          <p:nvPr/>
        </p:nvPicPr>
        <p:blipFill>
          <a:blip r:embed="rId4" cstate="print"/>
          <a:stretch>
            <a:fillRect/>
          </a:stretch>
        </p:blipFill>
        <p:spPr>
          <a:xfrm>
            <a:off x="500034" y="3357562"/>
            <a:ext cx="1672219" cy="1376365"/>
          </a:xfrm>
          <a:prstGeom prst="rect">
            <a:avLst/>
          </a:prstGeom>
        </p:spPr>
      </p:pic>
      <p:pic>
        <p:nvPicPr>
          <p:cNvPr id="7" name="Picture 6" descr="oregon-chainsaw-safety-helmets-yellow-full.jpg"/>
          <p:cNvPicPr>
            <a:picLocks noChangeAspect="1"/>
          </p:cNvPicPr>
          <p:nvPr/>
        </p:nvPicPr>
        <p:blipFill>
          <a:blip r:embed="rId5" cstate="print"/>
          <a:stretch>
            <a:fillRect/>
          </a:stretch>
        </p:blipFill>
        <p:spPr>
          <a:xfrm>
            <a:off x="500034" y="5000636"/>
            <a:ext cx="1476372" cy="1476372"/>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معمولا با لنز هايي با درجه كدورت خاص براي محافظت چشم كارگران در برابر درخشندگي بكار مي رود</a:t>
            </a:r>
          </a:p>
          <a:p>
            <a:r>
              <a:rPr lang="fa-IR" dirty="0" smtClean="0"/>
              <a:t>استاندارد </a:t>
            </a:r>
            <a:r>
              <a:rPr lang="en-US" dirty="0" smtClean="0"/>
              <a:t>ANSI Z87.1</a:t>
            </a:r>
            <a:r>
              <a:rPr lang="fa-IR" dirty="0" smtClean="0"/>
              <a:t> مربوط به اين عينك ها مي باشد.</a:t>
            </a:r>
          </a:p>
          <a:p>
            <a:r>
              <a:rPr lang="fa-IR" dirty="0" smtClean="0"/>
              <a:t>لنز پلاستيكي سخت كه در برابر خطر اجسام پران چشم را محافظت نمايد</a:t>
            </a:r>
            <a:endParaRPr lang="fa-IR" dirty="0"/>
          </a:p>
        </p:txBody>
      </p:sp>
      <p:sp>
        <p:nvSpPr>
          <p:cNvPr id="2" name="Title 1"/>
          <p:cNvSpPr>
            <a:spLocks noGrp="1"/>
          </p:cNvSpPr>
          <p:nvPr>
            <p:ph type="title"/>
          </p:nvPr>
        </p:nvSpPr>
        <p:spPr/>
        <p:txBody>
          <a:bodyPr>
            <a:normAutofit fontScale="90000"/>
          </a:bodyPr>
          <a:lstStyle/>
          <a:p>
            <a:pPr algn="ctr"/>
            <a:r>
              <a:rPr lang="fa-IR" dirty="0" smtClean="0"/>
              <a:t>عينك ايمني (</a:t>
            </a:r>
            <a:r>
              <a:rPr lang="en-US" dirty="0" smtClean="0"/>
              <a:t>Spectacles</a:t>
            </a:r>
            <a:r>
              <a:rPr lang="fa-IR" dirty="0" smtClean="0"/>
              <a:t>)</a:t>
            </a:r>
            <a:br>
              <a:rPr lang="fa-IR" dirty="0" smtClean="0"/>
            </a:br>
            <a:endParaRPr lang="fa-IR" dirty="0"/>
          </a:p>
        </p:txBody>
      </p:sp>
      <p:pic>
        <p:nvPicPr>
          <p:cNvPr id="4" name="Picture 3" descr="600.jpg"/>
          <p:cNvPicPr>
            <a:picLocks noChangeAspect="1"/>
          </p:cNvPicPr>
          <p:nvPr/>
        </p:nvPicPr>
        <p:blipFill>
          <a:blip r:embed="rId2" cstate="print"/>
          <a:stretch>
            <a:fillRect/>
          </a:stretch>
        </p:blipFill>
        <p:spPr>
          <a:xfrm>
            <a:off x="1714480" y="4224528"/>
            <a:ext cx="5486400" cy="2633472"/>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در مواقعي كه خطر اصابت ذرات و اجسام از جوانب وجود دارد استفاده مي شود</a:t>
            </a:r>
          </a:p>
          <a:p>
            <a:r>
              <a:rPr lang="fa-IR" dirty="0" smtClean="0"/>
              <a:t>حفاظ جانبي مي تواند يك پارچه بدون منفذ، مشبك يا توري شكل باشد</a:t>
            </a:r>
          </a:p>
          <a:p>
            <a:r>
              <a:rPr lang="fa-IR" dirty="0" smtClean="0"/>
              <a:t>در حين كارسنگ سمباده بايد از اين نوع عينك استفاده كرد.</a:t>
            </a:r>
            <a:endParaRPr lang="fa-IR" dirty="0"/>
          </a:p>
        </p:txBody>
      </p:sp>
      <p:sp>
        <p:nvSpPr>
          <p:cNvPr id="2" name="Title 1"/>
          <p:cNvSpPr>
            <a:spLocks noGrp="1"/>
          </p:cNvSpPr>
          <p:nvPr>
            <p:ph type="title"/>
          </p:nvPr>
        </p:nvSpPr>
        <p:spPr/>
        <p:txBody>
          <a:bodyPr/>
          <a:lstStyle/>
          <a:p>
            <a:pPr algn="ctr"/>
            <a:r>
              <a:rPr lang="fa-IR" dirty="0" smtClean="0"/>
              <a:t>عينك ايمني با حفاظ جنبي</a:t>
            </a:r>
            <a:endParaRPr lang="fa-IR" dirty="0"/>
          </a:p>
        </p:txBody>
      </p:sp>
      <p:pic>
        <p:nvPicPr>
          <p:cNvPr id="4" name="Picture 3" descr="strobevsglasses.jpg"/>
          <p:cNvPicPr>
            <a:picLocks noChangeAspect="1"/>
          </p:cNvPicPr>
          <p:nvPr/>
        </p:nvPicPr>
        <p:blipFill>
          <a:blip r:embed="rId2" cstate="print"/>
          <a:stretch>
            <a:fillRect/>
          </a:stretch>
        </p:blipFill>
        <p:spPr>
          <a:xfrm>
            <a:off x="2357422" y="4429108"/>
            <a:ext cx="3643338" cy="2428892"/>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وظيفه اصلي حفاظت در برابر اجسامريز، پليسه و... است ولي مي توان آن را به لنز رنگي مجهز كرد تا در برابر اشعه ماوراء بنفش يا مادون قرمز محافظت نمايد در مدل هاي جديد عينك ضد بخار هم مي باشد</a:t>
            </a:r>
            <a:endParaRPr lang="fa-IR" dirty="0"/>
          </a:p>
        </p:txBody>
      </p:sp>
      <p:sp>
        <p:nvSpPr>
          <p:cNvPr id="2" name="Title 1"/>
          <p:cNvSpPr>
            <a:spLocks noGrp="1"/>
          </p:cNvSpPr>
          <p:nvPr>
            <p:ph type="title"/>
          </p:nvPr>
        </p:nvSpPr>
        <p:spPr/>
        <p:txBody>
          <a:bodyPr/>
          <a:lstStyle/>
          <a:p>
            <a:pPr algn="ctr"/>
            <a:r>
              <a:rPr lang="fa-IR" dirty="0" smtClean="0"/>
              <a:t>عينك ايمني با حفاظ جنبي</a:t>
            </a:r>
            <a:endParaRPr lang="fa-IR" dirty="0"/>
          </a:p>
        </p:txBody>
      </p:sp>
      <p:pic>
        <p:nvPicPr>
          <p:cNvPr id="4" name="Picture 3" descr="596.jpg"/>
          <p:cNvPicPr>
            <a:picLocks noChangeAspect="1"/>
          </p:cNvPicPr>
          <p:nvPr/>
        </p:nvPicPr>
        <p:blipFill>
          <a:blip r:embed="rId2" cstate="print"/>
          <a:stretch>
            <a:fillRect/>
          </a:stretch>
        </p:blipFill>
        <p:spPr>
          <a:xfrm>
            <a:off x="1785918" y="4286256"/>
            <a:ext cx="5486400" cy="1911096"/>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محافظت چشم در برابر اشياء پران، پاشش مواد شيميايي، مواد مذاب،حرارت، تشعشعات مختلف را بر عهده دارد.</a:t>
            </a:r>
          </a:p>
          <a:p>
            <a:r>
              <a:rPr lang="fa-IR" dirty="0" smtClean="0"/>
              <a:t>انواع فنجاني،اسفنج دار، ريخته گري، جوشكاري و...</a:t>
            </a:r>
          </a:p>
          <a:p>
            <a:r>
              <a:rPr lang="fa-IR" dirty="0" smtClean="0"/>
              <a:t>در برخي از اين عينك ها منافذ تهويه اي ( مستقيم و غير مستقيم)وجود دارد</a:t>
            </a:r>
            <a:endParaRPr lang="fa-IR" dirty="0"/>
          </a:p>
        </p:txBody>
      </p:sp>
      <p:sp>
        <p:nvSpPr>
          <p:cNvPr id="2" name="Title 1"/>
          <p:cNvSpPr>
            <a:spLocks noGrp="1"/>
          </p:cNvSpPr>
          <p:nvPr>
            <p:ph type="title"/>
          </p:nvPr>
        </p:nvSpPr>
        <p:spPr/>
        <p:txBody>
          <a:bodyPr>
            <a:normAutofit fontScale="90000"/>
          </a:bodyPr>
          <a:lstStyle/>
          <a:p>
            <a:pPr algn="ctr"/>
            <a:r>
              <a:rPr lang="fa-IR" dirty="0" smtClean="0"/>
              <a:t>عينك هاي فنجاني(</a:t>
            </a:r>
            <a:r>
              <a:rPr lang="en-US" dirty="0" smtClean="0"/>
              <a:t>Goggles</a:t>
            </a:r>
            <a:r>
              <a:rPr lang="fa-IR" dirty="0" smtClean="0"/>
              <a:t>)</a:t>
            </a:r>
            <a:br>
              <a:rPr lang="fa-IR" dirty="0" smtClean="0"/>
            </a:br>
            <a:endParaRPr lang="fa-IR" dirty="0"/>
          </a:p>
        </p:txBody>
      </p:sp>
      <p:pic>
        <p:nvPicPr>
          <p:cNvPr id="4" name="Picture 3" descr="Ride-King-900_lg.jpg"/>
          <p:cNvPicPr>
            <a:picLocks noChangeAspect="1"/>
          </p:cNvPicPr>
          <p:nvPr/>
        </p:nvPicPr>
        <p:blipFill>
          <a:blip r:embed="rId2" cstate="print"/>
          <a:stretch>
            <a:fillRect/>
          </a:stretch>
        </p:blipFill>
        <p:spPr>
          <a:xfrm>
            <a:off x="285720" y="4238625"/>
            <a:ext cx="4286250" cy="2619375"/>
          </a:xfrm>
          <a:prstGeom prst="rect">
            <a:avLst/>
          </a:prstGeom>
        </p:spPr>
      </p:pic>
      <p:pic>
        <p:nvPicPr>
          <p:cNvPr id="5" name="Picture 4" descr="Sell_Safety_Glasses_Safety_Goggle_S_2206_.jpg"/>
          <p:cNvPicPr>
            <a:picLocks noChangeAspect="1"/>
          </p:cNvPicPr>
          <p:nvPr/>
        </p:nvPicPr>
        <p:blipFill>
          <a:blip r:embed="rId3" cstate="print"/>
          <a:stretch>
            <a:fillRect/>
          </a:stretch>
        </p:blipFill>
        <p:spPr>
          <a:xfrm>
            <a:off x="5143504" y="3905236"/>
            <a:ext cx="2643206" cy="264320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sz="2800" dirty="0" smtClean="0"/>
              <a:t>در محيط هايي كه چشم و صورت باهم در معرض خطرند مانند جوشكاري،ريخته گري،سندبلاست و...</a:t>
            </a:r>
          </a:p>
          <a:p>
            <a:r>
              <a:rPr lang="fa-IR" sz="2800" dirty="0" smtClean="0"/>
              <a:t>از يك صفحه شفاف يا تور سيمي كل صورت را مي پوشاند</a:t>
            </a:r>
          </a:p>
          <a:p>
            <a:r>
              <a:rPr lang="fa-IR" sz="2800" dirty="0" smtClean="0"/>
              <a:t>بهتر است با يك عينك فنجاني بصورت توام بكار رود</a:t>
            </a:r>
            <a:endParaRPr lang="fa-IR" sz="2800" dirty="0"/>
          </a:p>
        </p:txBody>
      </p:sp>
      <p:sp>
        <p:nvSpPr>
          <p:cNvPr id="2" name="Title 1"/>
          <p:cNvSpPr>
            <a:spLocks noGrp="1"/>
          </p:cNvSpPr>
          <p:nvPr>
            <p:ph type="title"/>
          </p:nvPr>
        </p:nvSpPr>
        <p:spPr/>
        <p:txBody>
          <a:bodyPr/>
          <a:lstStyle/>
          <a:p>
            <a:pPr algn="ctr"/>
            <a:r>
              <a:rPr lang="fa-IR" dirty="0" smtClean="0"/>
              <a:t>شيلد هاي صورت</a:t>
            </a:r>
            <a:endParaRPr lang="fa-IR" dirty="0"/>
          </a:p>
        </p:txBody>
      </p:sp>
      <p:pic>
        <p:nvPicPr>
          <p:cNvPr id="5" name="Picture 4" descr="laser-safety-face-shields-glasses-goggles-for-laser-protection-eyes.jpg"/>
          <p:cNvPicPr>
            <a:picLocks noChangeAspect="1"/>
          </p:cNvPicPr>
          <p:nvPr/>
        </p:nvPicPr>
        <p:blipFill>
          <a:blip r:embed="rId2" cstate="print"/>
          <a:stretch>
            <a:fillRect/>
          </a:stretch>
        </p:blipFill>
        <p:spPr>
          <a:xfrm>
            <a:off x="0" y="3565284"/>
            <a:ext cx="4000496" cy="3292716"/>
          </a:xfrm>
          <a:prstGeom prst="rect">
            <a:avLst/>
          </a:prstGeom>
        </p:spPr>
      </p:pic>
      <p:pic>
        <p:nvPicPr>
          <p:cNvPr id="6" name="Picture 5" descr="41979-01-200.jpg"/>
          <p:cNvPicPr>
            <a:picLocks noChangeAspect="1"/>
          </p:cNvPicPr>
          <p:nvPr/>
        </p:nvPicPr>
        <p:blipFill>
          <a:blip r:embed="rId3" cstate="print"/>
          <a:stretch>
            <a:fillRect/>
          </a:stretch>
        </p:blipFill>
        <p:spPr>
          <a:xfrm>
            <a:off x="5143504" y="3690926"/>
            <a:ext cx="3071834" cy="307183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آموزش</a:t>
            </a:r>
          </a:p>
          <a:p>
            <a:r>
              <a:rPr lang="fa-IR" dirty="0" smtClean="0"/>
              <a:t>ارزيابي عوامل زيان آور و ارزيابي ريسك </a:t>
            </a:r>
          </a:p>
          <a:p>
            <a:r>
              <a:rPr lang="fa-IR" dirty="0" smtClean="0"/>
              <a:t>آزمون هاي پزشكي</a:t>
            </a:r>
          </a:p>
          <a:p>
            <a:r>
              <a:rPr lang="fa-IR" dirty="0" smtClean="0"/>
              <a:t>انتخاب وسايل</a:t>
            </a:r>
          </a:p>
          <a:p>
            <a:r>
              <a:rPr lang="fa-IR" dirty="0" smtClean="0"/>
              <a:t>تعمير و نگهداري تجهيزات</a:t>
            </a:r>
          </a:p>
          <a:p>
            <a:endParaRPr lang="fa-IR" dirty="0" smtClean="0"/>
          </a:p>
          <a:p>
            <a:endParaRPr lang="fa-IR" dirty="0"/>
          </a:p>
        </p:txBody>
      </p:sp>
      <p:sp>
        <p:nvSpPr>
          <p:cNvPr id="2" name="Title 1"/>
          <p:cNvSpPr>
            <a:spLocks noGrp="1"/>
          </p:cNvSpPr>
          <p:nvPr>
            <p:ph type="title"/>
          </p:nvPr>
        </p:nvSpPr>
        <p:spPr/>
        <p:txBody>
          <a:bodyPr>
            <a:normAutofit/>
          </a:bodyPr>
          <a:lstStyle/>
          <a:p>
            <a:pPr algn="ctr"/>
            <a:r>
              <a:rPr lang="fa-IR" dirty="0" smtClean="0">
                <a:solidFill>
                  <a:srgbClr val="C00000"/>
                </a:solidFill>
                <a:cs typeface="2  Titr" pitchFamily="2" charset="-78"/>
              </a:rPr>
              <a:t>المان هاي برنامه استفاده از حفاظت فردي</a:t>
            </a:r>
            <a:endParaRPr lang="fa-IR" dirty="0">
              <a:solidFill>
                <a:srgbClr val="C00000"/>
              </a:solidFill>
              <a:cs typeface="2  Titr"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همزمان سر،چشم و صورت را محافظت مي كند</a:t>
            </a:r>
          </a:p>
          <a:p>
            <a:r>
              <a:rPr lang="fa-IR" dirty="0" smtClean="0"/>
              <a:t>پنجره هلمت ممكن است ثابت يا متحرك باشد</a:t>
            </a:r>
          </a:p>
          <a:p>
            <a:r>
              <a:rPr lang="fa-IR" dirty="0" smtClean="0"/>
              <a:t>لنز مي تواند ساده يا تيره رنگ باشد</a:t>
            </a:r>
            <a:endParaRPr lang="fa-IR" dirty="0"/>
          </a:p>
        </p:txBody>
      </p:sp>
      <p:sp>
        <p:nvSpPr>
          <p:cNvPr id="2" name="Title 1"/>
          <p:cNvSpPr>
            <a:spLocks noGrp="1"/>
          </p:cNvSpPr>
          <p:nvPr>
            <p:ph type="title"/>
          </p:nvPr>
        </p:nvSpPr>
        <p:spPr/>
        <p:txBody>
          <a:bodyPr/>
          <a:lstStyle/>
          <a:p>
            <a:pPr algn="ctr"/>
            <a:r>
              <a:rPr lang="fa-IR" dirty="0" smtClean="0">
                <a:solidFill>
                  <a:srgbClr val="C00000"/>
                </a:solidFill>
                <a:cs typeface="2  Nazanin" pitchFamily="2" charset="-78"/>
              </a:rPr>
              <a:t>هلمت جوشكاري</a:t>
            </a:r>
            <a:endParaRPr lang="fa-IR" dirty="0">
              <a:solidFill>
                <a:srgbClr val="C00000"/>
              </a:solidFill>
              <a:cs typeface="2  Nazanin" pitchFamily="2" charset="-78"/>
            </a:endParaRPr>
          </a:p>
        </p:txBody>
      </p:sp>
      <p:pic>
        <p:nvPicPr>
          <p:cNvPr id="4" name="Picture 3" descr="oregon-chainsaw-safety-helmets-yellow-full.jpg"/>
          <p:cNvPicPr>
            <a:picLocks noChangeAspect="1"/>
          </p:cNvPicPr>
          <p:nvPr/>
        </p:nvPicPr>
        <p:blipFill>
          <a:blip r:embed="rId2" cstate="print"/>
          <a:stretch>
            <a:fillRect/>
          </a:stretch>
        </p:blipFill>
        <p:spPr>
          <a:xfrm>
            <a:off x="0" y="3214686"/>
            <a:ext cx="3643314" cy="3643314"/>
          </a:xfrm>
          <a:prstGeom prst="rect">
            <a:avLst/>
          </a:prstGeom>
        </p:spPr>
      </p:pic>
      <p:pic>
        <p:nvPicPr>
          <p:cNvPr id="5" name="Picture 4" descr="Safety_Face_Shield.jpg"/>
          <p:cNvPicPr>
            <a:picLocks noChangeAspect="1"/>
          </p:cNvPicPr>
          <p:nvPr/>
        </p:nvPicPr>
        <p:blipFill>
          <a:blip r:embed="rId3" cstate="print"/>
          <a:stretch>
            <a:fillRect/>
          </a:stretch>
        </p:blipFill>
        <p:spPr>
          <a:xfrm>
            <a:off x="4572000" y="3429000"/>
            <a:ext cx="3429000" cy="34290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تشعشعات مرئي: نور حاصل از قوس الكتريكيكه باعث خيرگي، جراحت در رتين مي شود</a:t>
            </a:r>
          </a:p>
          <a:p>
            <a:r>
              <a:rPr lang="fa-IR" dirty="0" smtClean="0"/>
              <a:t>تشعشعات غير مرئي شامل </a:t>
            </a:r>
            <a:r>
              <a:rPr lang="en-US" dirty="0" smtClean="0"/>
              <a:t>UV&amp; IR</a:t>
            </a:r>
            <a:endParaRPr lang="fa-IR" dirty="0"/>
          </a:p>
        </p:txBody>
      </p:sp>
      <p:sp>
        <p:nvSpPr>
          <p:cNvPr id="2" name="Title 1"/>
          <p:cNvSpPr>
            <a:spLocks noGrp="1"/>
          </p:cNvSpPr>
          <p:nvPr>
            <p:ph type="title"/>
          </p:nvPr>
        </p:nvSpPr>
        <p:spPr/>
        <p:txBody>
          <a:bodyPr/>
          <a:lstStyle/>
          <a:p>
            <a:pPr algn="ctr"/>
            <a:r>
              <a:rPr lang="fa-IR" dirty="0" smtClean="0">
                <a:solidFill>
                  <a:srgbClr val="C00000"/>
                </a:solidFill>
              </a:rPr>
              <a:t>تشعشعات </a:t>
            </a:r>
            <a:endParaRPr lang="fa-IR" dirty="0">
              <a:solidFill>
                <a:srgbClr val="C00000"/>
              </a:solidFill>
            </a:endParaRPr>
          </a:p>
        </p:txBody>
      </p:sp>
      <p:pic>
        <p:nvPicPr>
          <p:cNvPr id="4" name="Picture 3" descr="eye_weld2_180.jpg"/>
          <p:cNvPicPr>
            <a:picLocks noChangeAspect="1"/>
          </p:cNvPicPr>
          <p:nvPr/>
        </p:nvPicPr>
        <p:blipFill>
          <a:blip r:embed="rId2" cstate="print"/>
          <a:stretch>
            <a:fillRect/>
          </a:stretch>
        </p:blipFill>
        <p:spPr>
          <a:xfrm>
            <a:off x="714348" y="3143248"/>
            <a:ext cx="2428892" cy="3602856"/>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در جوشكاري </a:t>
            </a:r>
            <a:r>
              <a:rPr lang="en-US" dirty="0" smtClean="0"/>
              <a:t>MAG</a:t>
            </a:r>
            <a:r>
              <a:rPr lang="fa-IR" dirty="0" smtClean="0"/>
              <a:t> و </a:t>
            </a:r>
            <a:r>
              <a:rPr lang="en-US" dirty="0" smtClean="0"/>
              <a:t>MIG</a:t>
            </a:r>
            <a:r>
              <a:rPr lang="fa-IR" dirty="0" smtClean="0"/>
              <a:t> بيشترين تشعشع ماورا بنفش وجود دارد.</a:t>
            </a:r>
          </a:p>
          <a:p>
            <a:r>
              <a:rPr lang="fa-IR" dirty="0" smtClean="0"/>
              <a:t>ورم ملتحمه چشم و سوختگي پوست در نتيجه مواجهه با </a:t>
            </a:r>
            <a:r>
              <a:rPr lang="en-US" dirty="0" err="1" smtClean="0"/>
              <a:t>uv</a:t>
            </a:r>
            <a:r>
              <a:rPr lang="fa-IR" dirty="0" smtClean="0"/>
              <a:t> در كارگران جوشكار بوجود مي آيد.</a:t>
            </a:r>
          </a:p>
          <a:p>
            <a:r>
              <a:rPr lang="fa-IR" dirty="0" smtClean="0"/>
              <a:t>مدت مواجهه ايمن با اين تشعشع 20 ثانيه در فاصله 20 متري يا 17 دقيقه در فاصله 150 متري است.</a:t>
            </a:r>
          </a:p>
          <a:p>
            <a:r>
              <a:rPr lang="fa-IR" dirty="0" smtClean="0"/>
              <a:t>در جوش آلومينيوم 90% و در جوش فولاد 30% اشعه منعكس مي شود</a:t>
            </a:r>
            <a:endParaRPr lang="fa-IR" dirty="0"/>
          </a:p>
        </p:txBody>
      </p:sp>
      <p:sp>
        <p:nvSpPr>
          <p:cNvPr id="2" name="Title 1"/>
          <p:cNvSpPr>
            <a:spLocks noGrp="1"/>
          </p:cNvSpPr>
          <p:nvPr>
            <p:ph type="title"/>
          </p:nvPr>
        </p:nvSpPr>
        <p:spPr/>
        <p:txBody>
          <a:bodyPr/>
          <a:lstStyle/>
          <a:p>
            <a:pPr algn="ctr"/>
            <a:r>
              <a:rPr lang="fa-IR" dirty="0" smtClean="0"/>
              <a:t>تشعشعات ماورا بنفش</a:t>
            </a:r>
            <a:endParaRPr lang="fa-I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sz="2800" dirty="0" smtClean="0"/>
              <a:t>جزء تشعشعات حرارتي كه بيشتر چشم را متاثر مي سازد</a:t>
            </a:r>
          </a:p>
          <a:p>
            <a:r>
              <a:rPr lang="fa-IR" sz="2800" dirty="0" smtClean="0"/>
              <a:t>مي تواند ايجاد سوختگي بر روي گردن و پوست دست بنمايد</a:t>
            </a:r>
          </a:p>
          <a:p>
            <a:r>
              <a:rPr lang="fa-IR" sz="2800" dirty="0" smtClean="0"/>
              <a:t>طول موجهای بین 0.8 میکرومتر تا 4 میکرومتر.</a:t>
            </a:r>
            <a:br>
              <a:rPr lang="fa-IR" sz="2800" dirty="0" smtClean="0"/>
            </a:br>
            <a:r>
              <a:rPr lang="fa-IR" sz="2800" dirty="0" smtClean="0"/>
              <a:t>طول موجهای بلندتر از 4 میکرومتر که اغلب بوسیله مواد جذب می‌شوند، بخصوص طول موجهای بلندتر از 10 میکرومتر بوسیله هوا کاملا جذب می‌شوند</a:t>
            </a:r>
          </a:p>
          <a:p>
            <a:r>
              <a:rPr lang="fa-IR" sz="2800" u="sng" dirty="0" smtClean="0"/>
              <a:t>شیشه معمولی</a:t>
            </a:r>
            <a:r>
              <a:rPr lang="fa-IR" sz="2800" dirty="0" smtClean="0"/>
              <a:t> برای اشعه مادون قرمز بلند به کلی غیر قابل نفوذ است و مورد استفاده آن در ساختن گلخانه‌ها برای حفظ گلها از سرما به سبب همین خاصیت است</a:t>
            </a:r>
            <a:endParaRPr lang="fa-IR" sz="2800" dirty="0"/>
          </a:p>
        </p:txBody>
      </p:sp>
      <p:sp>
        <p:nvSpPr>
          <p:cNvPr id="2" name="Title 1"/>
          <p:cNvSpPr>
            <a:spLocks noGrp="1"/>
          </p:cNvSpPr>
          <p:nvPr>
            <p:ph type="title"/>
          </p:nvPr>
        </p:nvSpPr>
        <p:spPr/>
        <p:txBody>
          <a:bodyPr/>
          <a:lstStyle/>
          <a:p>
            <a:pPr algn="ctr"/>
            <a:r>
              <a:rPr lang="fa-IR" dirty="0" smtClean="0"/>
              <a:t>اشعه مادون قرمز</a:t>
            </a:r>
            <a:endParaRPr lang="fa-I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22_visible2.gif"/>
          <p:cNvPicPr>
            <a:picLocks noGrp="1" noChangeAspect="1"/>
          </p:cNvPicPr>
          <p:nvPr>
            <p:ph idx="1"/>
          </p:nvPr>
        </p:nvPicPr>
        <p:blipFill>
          <a:blip r:embed="rId2" cstate="print"/>
          <a:stretch>
            <a:fillRect/>
          </a:stretch>
        </p:blipFill>
        <p:spPr>
          <a:xfrm>
            <a:off x="1428729" y="1928803"/>
            <a:ext cx="6478016" cy="3526402"/>
          </a:xfrm>
        </p:spPr>
      </p:pic>
      <p:sp>
        <p:nvSpPr>
          <p:cNvPr id="2" name="Title 1"/>
          <p:cNvSpPr>
            <a:spLocks noGrp="1"/>
          </p:cNvSpPr>
          <p:nvPr>
            <p:ph type="title"/>
          </p:nvPr>
        </p:nvSpPr>
        <p:spPr/>
        <p:txBody>
          <a:bodyPr/>
          <a:lstStyle/>
          <a:p>
            <a:pPr algn="ctr"/>
            <a:r>
              <a:rPr lang="fa-IR" dirty="0" smtClean="0"/>
              <a:t>اشعه مادون قرمز</a:t>
            </a:r>
            <a:endParaRPr lang="fa-I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smtClean="0">
                <a:latin typeface="Times New Roman" pitchFamily="18" charset="0"/>
                <a:cs typeface="Times New Roman" pitchFamily="18" charset="0"/>
              </a:rPr>
              <a:t>T</a:t>
            </a:r>
            <a:r>
              <a:rPr lang="fa-IR" dirty="0" smtClean="0"/>
              <a:t> عدد كدورت </a:t>
            </a:r>
          </a:p>
          <a:p>
            <a:r>
              <a:rPr lang="en-US" dirty="0" smtClean="0">
                <a:latin typeface="Times New Roman" pitchFamily="18" charset="0"/>
                <a:cs typeface="Times New Roman" pitchFamily="18" charset="0"/>
              </a:rPr>
              <a:t>I</a:t>
            </a:r>
            <a:r>
              <a:rPr lang="fa-IR" dirty="0" smtClean="0"/>
              <a:t> شدت نور رسيده به لنز</a:t>
            </a:r>
          </a:p>
          <a:p>
            <a:r>
              <a:rPr lang="en-US" dirty="0" smtClean="0">
                <a:latin typeface="Times New Roman" pitchFamily="18" charset="0"/>
                <a:cs typeface="Times New Roman" pitchFamily="18" charset="0"/>
              </a:rPr>
              <a:t>I</a:t>
            </a:r>
            <a:r>
              <a:rPr lang="en-US" sz="2000" dirty="0" smtClean="0"/>
              <a:t>0</a:t>
            </a:r>
            <a:r>
              <a:rPr lang="fa-IR" dirty="0" smtClean="0"/>
              <a:t> شدت نور عبور كرده از لنز</a:t>
            </a:r>
          </a:p>
          <a:p>
            <a:endParaRPr lang="fa-IR" dirty="0"/>
          </a:p>
        </p:txBody>
      </p:sp>
      <p:sp>
        <p:nvSpPr>
          <p:cNvPr id="2" name="Title 1"/>
          <p:cNvSpPr>
            <a:spLocks noGrp="1"/>
          </p:cNvSpPr>
          <p:nvPr>
            <p:ph type="title"/>
          </p:nvPr>
        </p:nvSpPr>
        <p:spPr/>
        <p:txBody>
          <a:bodyPr>
            <a:normAutofit/>
          </a:bodyPr>
          <a:lstStyle/>
          <a:p>
            <a:r>
              <a:rPr lang="fa-IR" dirty="0" smtClean="0"/>
              <a:t>مهمترين فاكتور در انتخاب وسيله حفاظتي چشم</a:t>
            </a:r>
            <a:endParaRPr lang="fa-IR" dirty="0"/>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pic>
        <p:nvPicPr>
          <p:cNvPr id="1331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42976" y="2714620"/>
            <a:ext cx="2105025" cy="85725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cs typeface="2  Nazanin" pitchFamily="2" charset="-78"/>
              </a:rPr>
              <a:t>استاندارد </a:t>
            </a:r>
            <a:r>
              <a:rPr lang="en-US" dirty="0" err="1" smtClean="0">
                <a:cs typeface="2  Nazanin" pitchFamily="2" charset="-78"/>
              </a:rPr>
              <a:t>iso</a:t>
            </a:r>
            <a:r>
              <a:rPr lang="en-US" dirty="0" smtClean="0">
                <a:cs typeface="2  Nazanin" pitchFamily="2" charset="-78"/>
              </a:rPr>
              <a:t> 4850-1979</a:t>
            </a:r>
            <a:r>
              <a:rPr lang="fa-IR" dirty="0" smtClean="0">
                <a:cs typeface="2  Nazanin" pitchFamily="2" charset="-78"/>
              </a:rPr>
              <a:t> يا استاندارد </a:t>
            </a:r>
            <a:r>
              <a:rPr lang="en-US" dirty="0" smtClean="0">
                <a:cs typeface="2  Nazanin" pitchFamily="2" charset="-78"/>
              </a:rPr>
              <a:t>BS EN 169 1992</a:t>
            </a:r>
            <a:r>
              <a:rPr lang="fa-IR" dirty="0" smtClean="0">
                <a:cs typeface="2  Nazanin" pitchFamily="2" charset="-78"/>
              </a:rPr>
              <a:t>كليه اعداد كدورت را براي موارد مختلف ذكر كرده است</a:t>
            </a:r>
          </a:p>
          <a:p>
            <a:r>
              <a:rPr lang="fa-IR" dirty="0" smtClean="0">
                <a:cs typeface="2  Nazanin" pitchFamily="2" charset="-78"/>
              </a:rPr>
              <a:t>در هنگام جوشكاري يا برشكاري با اكسيژن مقدار زيادي نور زرد توليد مي شود كه لازم است از لنزي كه توانايي جذب نور زرد را دارد استفاده گردد.</a:t>
            </a:r>
          </a:p>
          <a:p>
            <a:r>
              <a:rPr lang="fa-IR" dirty="0" smtClean="0">
                <a:cs typeface="2  Nazanin" pitchFamily="2" charset="-78"/>
              </a:rPr>
              <a:t>عدد كدورت از 16-1/2 متغير است</a:t>
            </a:r>
            <a:endParaRPr lang="fa-IR" dirty="0">
              <a:cs typeface="2  Nazanin" pitchFamily="2" charset="-78"/>
            </a:endParaRPr>
          </a:p>
        </p:txBody>
      </p:sp>
      <p:sp>
        <p:nvSpPr>
          <p:cNvPr id="3" name="Title 2"/>
          <p:cNvSpPr>
            <a:spLocks noGrp="1"/>
          </p:cNvSpPr>
          <p:nvPr>
            <p:ph type="title"/>
          </p:nvPr>
        </p:nvSpPr>
        <p:spPr/>
        <p:txBody>
          <a:bodyPr/>
          <a:lstStyle/>
          <a:p>
            <a:pPr algn="ctr"/>
            <a:r>
              <a:rPr lang="fa-IR" dirty="0" smtClean="0"/>
              <a:t>عدد كدورت</a:t>
            </a:r>
            <a:endParaRPr lang="fa-I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3535052"/>
        </p:xfrm>
        <a:graphic>
          <a:graphicData uri="http://schemas.openxmlformats.org/drawingml/2006/table">
            <a:tbl>
              <a:tblPr rtl="1" firstRow="1" bandRow="1">
                <a:tableStyleId>{5C22544A-7EE6-4342-B048-85BDC9FD1C3A}</a:tableStyleId>
              </a:tblPr>
              <a:tblGrid>
                <a:gridCol w="1437638"/>
                <a:gridCol w="4048762"/>
                <a:gridCol w="2743200"/>
              </a:tblGrid>
              <a:tr h="1173166">
                <a:tc>
                  <a:txBody>
                    <a:bodyPr/>
                    <a:lstStyle/>
                    <a:p>
                      <a:pPr algn="ctr" rtl="1"/>
                      <a:r>
                        <a:rPr lang="fa-IR" sz="3200" dirty="0" smtClean="0"/>
                        <a:t>جنس</a:t>
                      </a:r>
                      <a:endParaRPr lang="fa-IR" sz="3200" dirty="0"/>
                    </a:p>
                  </a:txBody>
                  <a:tcPr/>
                </a:tc>
                <a:tc>
                  <a:txBody>
                    <a:bodyPr/>
                    <a:lstStyle/>
                    <a:p>
                      <a:pPr algn="ctr" rtl="1"/>
                      <a:r>
                        <a:rPr lang="fa-IR" sz="3200" dirty="0" smtClean="0"/>
                        <a:t>امتيازات</a:t>
                      </a:r>
                      <a:endParaRPr lang="fa-IR" sz="3200" dirty="0"/>
                    </a:p>
                  </a:txBody>
                  <a:tcPr/>
                </a:tc>
                <a:tc>
                  <a:txBody>
                    <a:bodyPr/>
                    <a:lstStyle/>
                    <a:p>
                      <a:pPr algn="ctr" rtl="1"/>
                      <a:r>
                        <a:rPr lang="fa-IR" sz="3200" dirty="0" smtClean="0"/>
                        <a:t>معايب</a:t>
                      </a:r>
                      <a:endParaRPr lang="fa-IR" sz="3200" dirty="0"/>
                    </a:p>
                  </a:txBody>
                  <a:tcPr/>
                </a:tc>
              </a:tr>
              <a:tr h="1173166">
                <a:tc>
                  <a:txBody>
                    <a:bodyPr/>
                    <a:lstStyle/>
                    <a:p>
                      <a:pPr rtl="1"/>
                      <a:r>
                        <a:rPr lang="fa-IR" dirty="0" smtClean="0"/>
                        <a:t>پلي كربنات</a:t>
                      </a:r>
                      <a:endParaRPr lang="fa-IR" dirty="0"/>
                    </a:p>
                  </a:txBody>
                  <a:tcPr/>
                </a:tc>
                <a:tc>
                  <a:txBody>
                    <a:bodyPr/>
                    <a:lstStyle/>
                    <a:p>
                      <a:pPr rtl="1">
                        <a:buFont typeface="Arial" pitchFamily="34" charset="0"/>
                        <a:buChar char="•"/>
                      </a:pPr>
                      <a:r>
                        <a:rPr lang="fa-IR" dirty="0" smtClean="0"/>
                        <a:t>ماده اي محكم براي مقاومت در برابر ضربه</a:t>
                      </a:r>
                    </a:p>
                    <a:p>
                      <a:pPr rtl="1">
                        <a:buFont typeface="Arial" pitchFamily="34" charset="0"/>
                        <a:buChar char="•"/>
                      </a:pPr>
                      <a:r>
                        <a:rPr lang="fa-IR" dirty="0" smtClean="0"/>
                        <a:t>سبك وزن</a:t>
                      </a:r>
                    </a:p>
                    <a:p>
                      <a:pPr rtl="1">
                        <a:buFont typeface="Arial" pitchFamily="34" charset="0"/>
                        <a:buChar char="•"/>
                      </a:pPr>
                      <a:r>
                        <a:rPr lang="fa-IR" dirty="0" smtClean="0"/>
                        <a:t>قابل انعطاف، شيشه به آساني تعويض مي شود</a:t>
                      </a:r>
                    </a:p>
                    <a:p>
                      <a:pPr rtl="1">
                        <a:buFont typeface="Arial" pitchFamily="34" charset="0"/>
                        <a:buChar char="•"/>
                      </a:pPr>
                      <a:r>
                        <a:rPr lang="fa-IR" dirty="0" smtClean="0"/>
                        <a:t>عبور نور بالاي 91%</a:t>
                      </a:r>
                      <a:endParaRPr lang="fa-IR" dirty="0"/>
                    </a:p>
                  </a:txBody>
                  <a:tcPr/>
                </a:tc>
                <a:tc>
                  <a:txBody>
                    <a:bodyPr/>
                    <a:lstStyle/>
                    <a:p>
                      <a:pPr rtl="1"/>
                      <a:r>
                        <a:rPr lang="fa-IR" dirty="0" smtClean="0"/>
                        <a:t>به آساني كشيده مي شود</a:t>
                      </a:r>
                    </a:p>
                    <a:p>
                      <a:pPr rtl="1"/>
                      <a:r>
                        <a:rPr lang="fa-IR" dirty="0" smtClean="0"/>
                        <a:t>محدوديت رنگ دارد</a:t>
                      </a:r>
                      <a:endParaRPr lang="fa-IR" dirty="0"/>
                    </a:p>
                  </a:txBody>
                  <a:tcPr/>
                </a:tc>
              </a:tr>
              <a:tr h="1173166">
                <a:tc>
                  <a:txBody>
                    <a:bodyPr/>
                    <a:lstStyle/>
                    <a:p>
                      <a:pPr rtl="1"/>
                      <a:r>
                        <a:rPr lang="fa-IR" dirty="0" smtClean="0"/>
                        <a:t>پلاستيك</a:t>
                      </a:r>
                      <a:endParaRPr lang="fa-IR" dirty="0"/>
                    </a:p>
                  </a:txBody>
                  <a:tcPr/>
                </a:tc>
                <a:tc>
                  <a:txBody>
                    <a:bodyPr/>
                    <a:lstStyle/>
                    <a:p>
                      <a:pPr rtl="1"/>
                      <a:r>
                        <a:rPr lang="fa-IR" dirty="0" smtClean="0"/>
                        <a:t>قويتر</a:t>
                      </a:r>
                    </a:p>
                    <a:p>
                      <a:pPr rtl="1"/>
                      <a:r>
                        <a:rPr lang="fa-IR" dirty="0" smtClean="0"/>
                        <a:t>رنگ هاي بيشتري</a:t>
                      </a:r>
                      <a:r>
                        <a:rPr lang="fa-IR" baseline="0" dirty="0" smtClean="0"/>
                        <a:t> موجود است</a:t>
                      </a:r>
                    </a:p>
                    <a:p>
                      <a:pPr rtl="1"/>
                      <a:r>
                        <a:rPr lang="fa-IR" baseline="0" dirty="0" smtClean="0"/>
                        <a:t>وزن قابل قبول(3% از پلي كربنات سنگين تر است</a:t>
                      </a:r>
                      <a:endParaRPr lang="fa-IR" dirty="0"/>
                    </a:p>
                  </a:txBody>
                  <a:tcPr/>
                </a:tc>
                <a:tc>
                  <a:txBody>
                    <a:bodyPr/>
                    <a:lstStyle/>
                    <a:p>
                      <a:pPr rtl="1"/>
                      <a:r>
                        <a:rPr lang="fa-IR" dirty="0" smtClean="0"/>
                        <a:t>به آساني كشيده مي شود</a:t>
                      </a:r>
                    </a:p>
                    <a:p>
                      <a:pPr rtl="1"/>
                      <a:endParaRPr lang="fa-IR" dirty="0"/>
                    </a:p>
                  </a:txBody>
                  <a:tcPr/>
                </a:tc>
              </a:tr>
            </a:tbl>
          </a:graphicData>
        </a:graphic>
      </p:graphicFrame>
      <p:sp>
        <p:nvSpPr>
          <p:cNvPr id="3" name="Title 2"/>
          <p:cNvSpPr>
            <a:spLocks noGrp="1"/>
          </p:cNvSpPr>
          <p:nvPr>
            <p:ph type="title"/>
          </p:nvPr>
        </p:nvSpPr>
        <p:spPr/>
        <p:txBody>
          <a:bodyPr/>
          <a:lstStyle/>
          <a:p>
            <a:pPr algn="ctr"/>
            <a:r>
              <a:rPr lang="fa-IR" dirty="0" smtClean="0"/>
              <a:t>امتيازات و معايب لنز هاي مختلف</a:t>
            </a:r>
            <a:endParaRPr lang="fa-I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r>
              <a:rPr lang="fa-IR" b="1" dirty="0" smtClean="0"/>
              <a:t>عینک</a:t>
            </a:r>
            <a:r>
              <a:rPr lang="fa-IR" dirty="0" smtClean="0"/>
              <a:t> فریم دار با لنز شفاف :</a:t>
            </a:r>
            <a:br>
              <a:rPr lang="fa-IR" dirty="0" smtClean="0"/>
            </a:br>
            <a:r>
              <a:rPr lang="fa-IR" dirty="0" smtClean="0"/>
              <a:t/>
            </a:r>
            <a:br>
              <a:rPr lang="fa-IR" dirty="0" smtClean="0"/>
            </a:br>
            <a:r>
              <a:rPr lang="fa-IR" dirty="0" smtClean="0"/>
              <a:t>لنز شفاف از جنس پلی کربنات</a:t>
            </a:r>
            <a:br>
              <a:rPr lang="fa-IR" dirty="0" smtClean="0"/>
            </a:br>
            <a:r>
              <a:rPr lang="fa-IR" dirty="0" smtClean="0"/>
              <a:t>ساخت تایوان ودارای استاندارد </a:t>
            </a:r>
            <a:r>
              <a:rPr lang="en-US" dirty="0" smtClean="0"/>
              <a:t>ANSI </a:t>
            </a:r>
            <a:r>
              <a:rPr lang="fa-IR" dirty="0" smtClean="0"/>
              <a:t>آمریکا </a:t>
            </a:r>
            <a:br>
              <a:rPr lang="fa-IR" dirty="0" smtClean="0"/>
            </a:br>
            <a:r>
              <a:rPr lang="fa-IR" dirty="0" smtClean="0"/>
              <a:t>مناسب در کار سنگزنی وتراشکاری </a:t>
            </a:r>
            <a:br>
              <a:rPr lang="fa-IR" dirty="0" smtClean="0"/>
            </a:br>
            <a:r>
              <a:rPr lang="fa-IR" dirty="0" smtClean="0"/>
              <a:t/>
            </a:r>
            <a:br>
              <a:rPr lang="fa-IR" dirty="0" smtClean="0"/>
            </a:br>
            <a:r>
              <a:rPr lang="fa-IR" b="1" dirty="0" smtClean="0"/>
              <a:t>عینک</a:t>
            </a:r>
            <a:r>
              <a:rPr lang="fa-IR" dirty="0" smtClean="0"/>
              <a:t> فریم دار با </a:t>
            </a:r>
            <a:r>
              <a:rPr lang="fa-IR" b="1" dirty="0" smtClean="0"/>
              <a:t>درجه</a:t>
            </a:r>
            <a:r>
              <a:rPr lang="fa-IR" dirty="0" smtClean="0"/>
              <a:t> </a:t>
            </a:r>
            <a:r>
              <a:rPr lang="fa-IR" b="1" dirty="0" smtClean="0"/>
              <a:t>تیرگی</a:t>
            </a:r>
            <a:r>
              <a:rPr lang="fa-IR" dirty="0" smtClean="0"/>
              <a:t> </a:t>
            </a:r>
            <a:r>
              <a:rPr lang="en-US" dirty="0" smtClean="0"/>
              <a:t>G3 </a:t>
            </a:r>
            <a:br>
              <a:rPr lang="en-US" dirty="0" smtClean="0"/>
            </a:br>
            <a:r>
              <a:rPr lang="fa-IR" dirty="0" smtClean="0"/>
              <a:t>لنز از جنس پلی کربنات با درجة </a:t>
            </a:r>
            <a:r>
              <a:rPr lang="fa-IR" b="1" dirty="0" smtClean="0"/>
              <a:t>تیرگی</a:t>
            </a:r>
            <a:r>
              <a:rPr lang="fa-IR" dirty="0" smtClean="0"/>
              <a:t> 3 و سبز رنگ</a:t>
            </a:r>
            <a:br>
              <a:rPr lang="fa-IR" dirty="0" smtClean="0"/>
            </a:br>
            <a:r>
              <a:rPr lang="fa-IR" dirty="0" smtClean="0"/>
              <a:t>ساخت تایوان ودارای استاندارد </a:t>
            </a:r>
            <a:r>
              <a:rPr lang="en-US" dirty="0" smtClean="0"/>
              <a:t>ANSI </a:t>
            </a:r>
            <a:r>
              <a:rPr lang="fa-IR" dirty="0" smtClean="0"/>
              <a:t>آمریکا </a:t>
            </a:r>
            <a:br>
              <a:rPr lang="fa-IR" dirty="0" smtClean="0"/>
            </a:br>
            <a:r>
              <a:rPr lang="fa-IR" dirty="0" smtClean="0"/>
              <a:t>مناسب برای جوشکاری با گاز، برشکاری و ریخته گری با دمای ذوب متوسط </a:t>
            </a:r>
            <a:br>
              <a:rPr lang="fa-IR" dirty="0" smtClean="0"/>
            </a:br>
            <a:r>
              <a:rPr lang="fa-IR" dirty="0" smtClean="0"/>
              <a:t/>
            </a:r>
            <a:br>
              <a:rPr lang="fa-IR" dirty="0" smtClean="0"/>
            </a:br>
            <a:r>
              <a:rPr lang="fa-IR" b="1" dirty="0" smtClean="0"/>
              <a:t>عینک</a:t>
            </a:r>
            <a:r>
              <a:rPr lang="fa-IR" dirty="0" smtClean="0"/>
              <a:t> فریم دار با </a:t>
            </a:r>
            <a:r>
              <a:rPr lang="fa-IR" b="1" dirty="0" smtClean="0"/>
              <a:t>درجه</a:t>
            </a:r>
            <a:r>
              <a:rPr lang="fa-IR" dirty="0" smtClean="0"/>
              <a:t> </a:t>
            </a:r>
            <a:r>
              <a:rPr lang="fa-IR" b="1" dirty="0" smtClean="0"/>
              <a:t>تیرگی</a:t>
            </a:r>
            <a:r>
              <a:rPr lang="fa-IR" dirty="0" smtClean="0"/>
              <a:t> </a:t>
            </a:r>
            <a:r>
              <a:rPr lang="en-US" dirty="0" smtClean="0"/>
              <a:t>G5 </a:t>
            </a:r>
            <a:br>
              <a:rPr lang="en-US" dirty="0" smtClean="0"/>
            </a:br>
            <a:r>
              <a:rPr lang="fa-IR" dirty="0" smtClean="0"/>
              <a:t>لنز از جنس پلی کربنات با درجة </a:t>
            </a:r>
            <a:r>
              <a:rPr lang="fa-IR" b="1" dirty="0" smtClean="0"/>
              <a:t>تیرگی</a:t>
            </a:r>
            <a:r>
              <a:rPr lang="fa-IR" dirty="0" smtClean="0"/>
              <a:t> 5 و سبز رنگ </a:t>
            </a:r>
            <a:br>
              <a:rPr lang="fa-IR" dirty="0" smtClean="0"/>
            </a:br>
            <a:r>
              <a:rPr lang="fa-IR" dirty="0" smtClean="0"/>
              <a:t>ساخت تایوان و دارای استاندارد </a:t>
            </a:r>
            <a:r>
              <a:rPr lang="en-US" dirty="0" smtClean="0"/>
              <a:t>ANSI </a:t>
            </a:r>
            <a:r>
              <a:rPr lang="fa-IR" dirty="0" smtClean="0"/>
              <a:t>آمریکا </a:t>
            </a:r>
            <a:br>
              <a:rPr lang="fa-IR" dirty="0" smtClean="0"/>
            </a:br>
            <a:r>
              <a:rPr lang="fa-IR" dirty="0" smtClean="0"/>
              <a:t>مناسب برای کار درکنار کوره ها با پرتوهای شدید و در صنایع ریخته گری با دمای ذوب بالا</a:t>
            </a:r>
            <a:br>
              <a:rPr lang="fa-IR" dirty="0" smtClean="0"/>
            </a:br>
            <a:r>
              <a:rPr lang="fa-IR" dirty="0" smtClean="0"/>
              <a:t/>
            </a:r>
            <a:br>
              <a:rPr lang="fa-IR" dirty="0" smtClean="0"/>
            </a:br>
            <a:r>
              <a:rPr lang="fa-IR" b="1" dirty="0" smtClean="0"/>
              <a:t>عینک</a:t>
            </a:r>
            <a:r>
              <a:rPr lang="fa-IR" dirty="0" smtClean="0"/>
              <a:t> فریم دار بغل توری فلزی مدل </a:t>
            </a:r>
            <a:r>
              <a:rPr lang="en-US" dirty="0" smtClean="0"/>
              <a:t>SG-1213 </a:t>
            </a:r>
            <a:br>
              <a:rPr lang="en-US" dirty="0" smtClean="0"/>
            </a:br>
            <a:r>
              <a:rPr lang="fa-IR" dirty="0" smtClean="0"/>
              <a:t>دارای لنز شفاف ضدخش از جنس پلی کربنات، توریهای جانبی قابل تنظیم می باشد. </a:t>
            </a:r>
            <a:br>
              <a:rPr lang="fa-IR" dirty="0" smtClean="0"/>
            </a:br>
            <a:r>
              <a:rPr lang="fa-IR" dirty="0" smtClean="0"/>
              <a:t>ساخت تایوان </a:t>
            </a:r>
            <a:br>
              <a:rPr lang="fa-IR" dirty="0" smtClean="0"/>
            </a:br>
            <a:r>
              <a:rPr lang="fa-IR" dirty="0" smtClean="0"/>
              <a:t>دارای استاندارد </a:t>
            </a:r>
            <a:r>
              <a:rPr lang="en-US" dirty="0" smtClean="0"/>
              <a:t>ANSI </a:t>
            </a:r>
            <a:r>
              <a:rPr lang="fa-IR" dirty="0" smtClean="0"/>
              <a:t>آمریکا و </a:t>
            </a:r>
            <a:r>
              <a:rPr lang="en-US" dirty="0" smtClean="0"/>
              <a:t>CE </a:t>
            </a:r>
            <a:r>
              <a:rPr lang="fa-IR" dirty="0" smtClean="0"/>
              <a:t>اروپا می باشد. </a:t>
            </a:r>
            <a:br>
              <a:rPr lang="fa-IR" dirty="0" smtClean="0"/>
            </a:br>
            <a:r>
              <a:rPr lang="fa-IR" dirty="0" smtClean="0"/>
              <a:t>مناسب برای کار در تراشکاری </a:t>
            </a:r>
            <a:br>
              <a:rPr lang="fa-IR" dirty="0" smtClean="0"/>
            </a:br>
            <a:r>
              <a:rPr lang="fa-IR" dirty="0" smtClean="0"/>
              <a:t/>
            </a:r>
            <a:br>
              <a:rPr lang="fa-IR" dirty="0" smtClean="0"/>
            </a:br>
            <a:r>
              <a:rPr lang="fa-IR" dirty="0" smtClean="0"/>
              <a:t/>
            </a:r>
            <a:br>
              <a:rPr lang="fa-IR" dirty="0" smtClean="0"/>
            </a:br>
            <a:r>
              <a:rPr lang="fa-IR" b="1" dirty="0" smtClean="0"/>
              <a:t>عینک</a:t>
            </a:r>
            <a:r>
              <a:rPr lang="fa-IR" dirty="0" smtClean="0"/>
              <a:t> فریم دار بغل توری فلزی مدل </a:t>
            </a:r>
            <a:r>
              <a:rPr lang="en-US" dirty="0" smtClean="0"/>
              <a:t>SG-1215 </a:t>
            </a:r>
            <a:br>
              <a:rPr lang="en-US" dirty="0" smtClean="0"/>
            </a:br>
            <a:r>
              <a:rPr lang="fa-IR" dirty="0" smtClean="0"/>
              <a:t>دارای لنز تیره با گرید 2 و ضدخش از جنس پلی کربنات و توریهای جانبی قابل تنظیم می باشد. </a:t>
            </a:r>
            <a:br>
              <a:rPr lang="fa-IR" dirty="0" smtClean="0"/>
            </a:br>
            <a:r>
              <a:rPr lang="fa-IR" dirty="0" smtClean="0"/>
              <a:t>مناسب برای کار در محیطهای باز سایتهای عمرانی، ساختمانی و سد سازی و غیرو با خطر ورود جسم خارجی به چشم </a:t>
            </a:r>
            <a:br>
              <a:rPr lang="fa-IR" dirty="0" smtClean="0"/>
            </a:br>
            <a:r>
              <a:rPr lang="fa-IR" dirty="0" smtClean="0"/>
              <a:t>ساخت تایوان و دارای استاندارد </a:t>
            </a:r>
            <a:r>
              <a:rPr lang="en-US" dirty="0" smtClean="0"/>
              <a:t>CE </a:t>
            </a:r>
            <a:r>
              <a:rPr lang="fa-IR" dirty="0" smtClean="0"/>
              <a:t>اروپا و </a:t>
            </a:r>
            <a:r>
              <a:rPr lang="en-US" dirty="0" smtClean="0"/>
              <a:t>ANSI </a:t>
            </a:r>
            <a:r>
              <a:rPr lang="fa-IR" dirty="0" smtClean="0"/>
              <a:t>آمریکا می باشد. </a:t>
            </a:r>
            <a:br>
              <a:rPr lang="fa-IR" dirty="0" smtClean="0"/>
            </a:br>
            <a:r>
              <a:rPr lang="fa-IR" dirty="0" smtClean="0"/>
              <a:t/>
            </a:r>
            <a:br>
              <a:rPr lang="fa-IR" dirty="0" smtClean="0"/>
            </a:br>
            <a:r>
              <a:rPr lang="fa-IR" b="1" dirty="0" smtClean="0"/>
              <a:t>عینک</a:t>
            </a:r>
            <a:r>
              <a:rPr lang="fa-IR" dirty="0" smtClean="0"/>
              <a:t> </a:t>
            </a:r>
            <a:r>
              <a:rPr lang="fa-IR" b="1" dirty="0" smtClean="0"/>
              <a:t>ایمنی</a:t>
            </a:r>
            <a:r>
              <a:rPr lang="fa-IR" dirty="0" smtClean="0"/>
              <a:t> فریم فلزی مدل (</a:t>
            </a:r>
            <a:r>
              <a:rPr lang="en-US" dirty="0" smtClean="0"/>
              <a:t>SE2110(Win Hermes :</a:t>
            </a:r>
            <a:br>
              <a:rPr lang="en-US" dirty="0" smtClean="0"/>
            </a:br>
            <a:r>
              <a:rPr lang="fa-IR" dirty="0" smtClean="0"/>
              <a:t>دارای لنز شفاف ضد خش از جنس پلی کربنات و حفاظ های جانبی شفاف از جنس پلی کربنات</a:t>
            </a:r>
            <a:br>
              <a:rPr lang="fa-IR" dirty="0" smtClean="0"/>
            </a:br>
            <a:r>
              <a:rPr lang="fa-IR" dirty="0" smtClean="0"/>
              <a:t>دارای استاندرد </a:t>
            </a:r>
            <a:r>
              <a:rPr lang="en-US" dirty="0" smtClean="0"/>
              <a:t>ANSI </a:t>
            </a:r>
            <a:r>
              <a:rPr lang="fa-IR" dirty="0" smtClean="0"/>
              <a:t>آمریکا و </a:t>
            </a:r>
            <a:r>
              <a:rPr lang="en-US" dirty="0" smtClean="0"/>
              <a:t>CE </a:t>
            </a:r>
            <a:r>
              <a:rPr lang="fa-IR" dirty="0" smtClean="0"/>
              <a:t>اروپا می باشد.</a:t>
            </a:r>
            <a:br>
              <a:rPr lang="fa-IR" dirty="0" smtClean="0"/>
            </a:br>
            <a:r>
              <a:rPr lang="fa-IR" dirty="0" smtClean="0"/>
              <a:t>ساخت تایوان</a:t>
            </a:r>
            <a:br>
              <a:rPr lang="fa-IR" dirty="0" smtClean="0"/>
            </a:br>
            <a:endParaRPr lang="fa-IR" dirty="0"/>
          </a:p>
        </p:txBody>
      </p:sp>
      <p:sp>
        <p:nvSpPr>
          <p:cNvPr id="3" name="Title 2"/>
          <p:cNvSpPr>
            <a:spLocks noGrp="1"/>
          </p:cNvSpPr>
          <p:nvPr>
            <p:ph type="title"/>
          </p:nvPr>
        </p:nvSpPr>
        <p:spPr/>
        <p:txBody>
          <a:bodyPr/>
          <a:lstStyle/>
          <a:p>
            <a:pPr algn="ctr"/>
            <a:r>
              <a:rPr lang="fa-IR" dirty="0" smtClean="0"/>
              <a:t>عينك هاي موجود در بازارايران</a:t>
            </a:r>
            <a:endParaRPr lang="fa-I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شروع استفاده از جنگ جهاني اول با بكار گيري سلاح هاي شيميايي</a:t>
            </a:r>
          </a:p>
          <a:p>
            <a:r>
              <a:rPr lang="fa-IR" dirty="0" smtClean="0"/>
              <a:t>مهمترين راه ورود مواد زيان آور هوابرد راه تنفسي مي باشد</a:t>
            </a:r>
          </a:p>
          <a:p>
            <a:r>
              <a:rPr lang="fa-IR" dirty="0" smtClean="0"/>
              <a:t>رسپيراتورها جهت محافظت سيستم تنفسي در برابر مواد شيميايي سمي موجود در هوا طراحي شده با قرار گرفتن بر روي دهان و بيني با تامين هواي پاك يا از طريق زدودن آلاينده هواي مورد نياز را تامين مي نمايند.</a:t>
            </a:r>
          </a:p>
          <a:p>
            <a:endParaRPr lang="fa-IR" dirty="0"/>
          </a:p>
        </p:txBody>
      </p:sp>
      <p:sp>
        <p:nvSpPr>
          <p:cNvPr id="3" name="Title 2"/>
          <p:cNvSpPr>
            <a:spLocks noGrp="1"/>
          </p:cNvSpPr>
          <p:nvPr>
            <p:ph type="title"/>
          </p:nvPr>
        </p:nvSpPr>
        <p:spPr/>
        <p:txBody>
          <a:bodyPr/>
          <a:lstStyle/>
          <a:p>
            <a:pPr algn="ctr"/>
            <a:r>
              <a:rPr lang="fa-IR" dirty="0" smtClean="0"/>
              <a:t>وسايل حفاظت فردي سيستم تنفسي</a:t>
            </a:r>
            <a:endParaRPr lang="fa-IR" dirty="0"/>
          </a:p>
        </p:txBody>
      </p:sp>
      <p:pic>
        <p:nvPicPr>
          <p:cNvPr id="4" name="Picture 3" descr="_KITA_HALF_FACE_RESPIRATORS.jpg"/>
          <p:cNvPicPr>
            <a:picLocks noChangeAspect="1"/>
          </p:cNvPicPr>
          <p:nvPr/>
        </p:nvPicPr>
        <p:blipFill>
          <a:blip r:embed="rId2" cstate="print"/>
          <a:stretch>
            <a:fillRect/>
          </a:stretch>
        </p:blipFill>
        <p:spPr>
          <a:xfrm>
            <a:off x="500034" y="3857628"/>
            <a:ext cx="1923894" cy="2214554"/>
          </a:xfrm>
          <a:prstGeom prst="rect">
            <a:avLst/>
          </a:prstGeom>
        </p:spPr>
      </p:pic>
      <p:pic>
        <p:nvPicPr>
          <p:cNvPr id="5" name="Picture 4" descr="NORTH-5000-Series-Low-BEN-_i_LBM26736S.jpg"/>
          <p:cNvPicPr>
            <a:picLocks noChangeAspect="1"/>
          </p:cNvPicPr>
          <p:nvPr/>
        </p:nvPicPr>
        <p:blipFill>
          <a:blip r:embed="rId3" cstate="print"/>
          <a:stretch>
            <a:fillRect/>
          </a:stretch>
        </p:blipFill>
        <p:spPr>
          <a:xfrm>
            <a:off x="2928926" y="3929066"/>
            <a:ext cx="2571753" cy="2428878"/>
          </a:xfrm>
          <a:prstGeom prst="rect">
            <a:avLst/>
          </a:prstGeom>
        </p:spPr>
      </p:pic>
      <p:pic>
        <p:nvPicPr>
          <p:cNvPr id="6" name="Picture 5" descr="images.php.jpg"/>
          <p:cNvPicPr>
            <a:picLocks noChangeAspect="1"/>
          </p:cNvPicPr>
          <p:nvPr/>
        </p:nvPicPr>
        <p:blipFill>
          <a:blip r:embed="rId4" cstate="print"/>
          <a:stretch>
            <a:fillRect/>
          </a:stretch>
        </p:blipFill>
        <p:spPr>
          <a:xfrm>
            <a:off x="5715008" y="4857760"/>
            <a:ext cx="3095625" cy="13811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sz="2800" dirty="0" smtClean="0">
                <a:cs typeface="2  Titr" pitchFamily="2" charset="-78"/>
              </a:rPr>
              <a:t>تشريح ريسك هاي موجود در كارگاه</a:t>
            </a:r>
          </a:p>
          <a:p>
            <a:r>
              <a:rPr lang="fa-IR" sz="2800" dirty="0" smtClean="0">
                <a:cs typeface="2  Titr" pitchFamily="2" charset="-78"/>
              </a:rPr>
              <a:t>تشريح اقدامات كنترلي كه مي توان انجام داد</a:t>
            </a:r>
          </a:p>
          <a:p>
            <a:r>
              <a:rPr lang="fa-IR" sz="2800" dirty="0" smtClean="0">
                <a:cs typeface="2  Titr" pitchFamily="2" charset="-78"/>
              </a:rPr>
              <a:t>تشريح علل انتخاب وسايل تجهيزات حفاظت فردي</a:t>
            </a:r>
          </a:p>
          <a:p>
            <a:r>
              <a:rPr lang="fa-IR" sz="2800" dirty="0" smtClean="0">
                <a:cs typeface="2  Titr" pitchFamily="2" charset="-78"/>
              </a:rPr>
              <a:t>روش استفاده صحيح از تجهيزات</a:t>
            </a:r>
          </a:p>
          <a:p>
            <a:r>
              <a:rPr lang="fa-IR" sz="2800" dirty="0" smtClean="0">
                <a:cs typeface="2  Titr" pitchFamily="2" charset="-78"/>
              </a:rPr>
              <a:t>استفاده عملي از وسايل </a:t>
            </a:r>
          </a:p>
          <a:p>
            <a:r>
              <a:rPr lang="fa-IR" sz="2800" dirty="0" smtClean="0">
                <a:cs typeface="2  Titr" pitchFamily="2" charset="-78"/>
              </a:rPr>
              <a:t>روش نگهداري وسايل حفاظت فردي</a:t>
            </a:r>
            <a:endParaRPr lang="fa-IR" sz="2800" dirty="0">
              <a:cs typeface="2  Titr" pitchFamily="2" charset="-78"/>
            </a:endParaRPr>
          </a:p>
        </p:txBody>
      </p:sp>
      <p:sp>
        <p:nvSpPr>
          <p:cNvPr id="2" name="Title 1"/>
          <p:cNvSpPr>
            <a:spLocks noGrp="1"/>
          </p:cNvSpPr>
          <p:nvPr>
            <p:ph type="title"/>
          </p:nvPr>
        </p:nvSpPr>
        <p:spPr/>
        <p:txBody>
          <a:bodyPr/>
          <a:lstStyle/>
          <a:p>
            <a:pPr algn="ctr"/>
            <a:r>
              <a:rPr lang="fa-IR" dirty="0" smtClean="0"/>
              <a:t>آموزش</a:t>
            </a:r>
            <a:endParaRPr lang="fa-I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تصفيه كننده هوا</a:t>
            </a:r>
          </a:p>
          <a:p>
            <a:r>
              <a:rPr lang="fa-IR" dirty="0" smtClean="0"/>
              <a:t>1- كارتريج گردوغبار، فيلتر هاي مكانيكي</a:t>
            </a:r>
          </a:p>
          <a:p>
            <a:r>
              <a:rPr lang="fa-IR" dirty="0" smtClean="0"/>
              <a:t>2- كانيستر هاي شيميايي</a:t>
            </a:r>
          </a:p>
          <a:p>
            <a:r>
              <a:rPr lang="fa-IR" dirty="0" smtClean="0"/>
              <a:t>تامين كننده هوا (عموما فشار مثبت)</a:t>
            </a:r>
          </a:p>
          <a:p>
            <a:r>
              <a:rPr lang="fa-IR" dirty="0" smtClean="0"/>
              <a:t>1- خود تامين </a:t>
            </a:r>
          </a:p>
          <a:p>
            <a:r>
              <a:rPr lang="fa-IR" dirty="0" smtClean="0"/>
              <a:t>2- شيلنگ دار</a:t>
            </a:r>
          </a:p>
          <a:p>
            <a:r>
              <a:rPr lang="fa-IR" dirty="0" smtClean="0"/>
              <a:t>3- تركيبي از دو نوع</a:t>
            </a:r>
          </a:p>
          <a:p>
            <a:endParaRPr lang="fa-IR" dirty="0" smtClean="0"/>
          </a:p>
        </p:txBody>
      </p:sp>
      <p:sp>
        <p:nvSpPr>
          <p:cNvPr id="3" name="Title 2"/>
          <p:cNvSpPr>
            <a:spLocks noGrp="1"/>
          </p:cNvSpPr>
          <p:nvPr>
            <p:ph type="title"/>
          </p:nvPr>
        </p:nvSpPr>
        <p:spPr/>
        <p:txBody>
          <a:bodyPr/>
          <a:lstStyle/>
          <a:p>
            <a:pPr algn="ctr"/>
            <a:r>
              <a:rPr lang="fa-IR" dirty="0" smtClean="0"/>
              <a:t>انواع وسايل حفاظت فردي سيستم تنفسي</a:t>
            </a:r>
            <a:endParaRPr lang="fa-IR" dirty="0"/>
          </a:p>
        </p:txBody>
      </p:sp>
      <p:pic>
        <p:nvPicPr>
          <p:cNvPr id="4" name="Picture 3" descr="f0a87224b7075c018ba962816a4d8923eb149319.jpg"/>
          <p:cNvPicPr>
            <a:picLocks noChangeAspect="1"/>
          </p:cNvPicPr>
          <p:nvPr/>
        </p:nvPicPr>
        <p:blipFill>
          <a:blip r:embed="rId2" cstate="print"/>
          <a:stretch>
            <a:fillRect/>
          </a:stretch>
        </p:blipFill>
        <p:spPr>
          <a:xfrm>
            <a:off x="285720" y="1357298"/>
            <a:ext cx="2809875" cy="4286250"/>
          </a:xfrm>
          <a:prstGeom prst="rect">
            <a:avLst/>
          </a:prstGeom>
        </p:spPr>
      </p:pic>
      <p:pic>
        <p:nvPicPr>
          <p:cNvPr id="5" name="Picture 4" descr="resp23.jpg"/>
          <p:cNvPicPr>
            <a:picLocks noChangeAspect="1"/>
          </p:cNvPicPr>
          <p:nvPr/>
        </p:nvPicPr>
        <p:blipFill>
          <a:blip r:embed="rId3" cstate="print"/>
          <a:stretch>
            <a:fillRect/>
          </a:stretch>
        </p:blipFill>
        <p:spPr>
          <a:xfrm>
            <a:off x="3071802" y="3571876"/>
            <a:ext cx="2667000" cy="266700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فشنگي يا </a:t>
            </a:r>
            <a:r>
              <a:rPr lang="en-US" dirty="0" smtClean="0"/>
              <a:t>CARTRIDGE</a:t>
            </a:r>
          </a:p>
          <a:p>
            <a:r>
              <a:rPr lang="fa-IR" dirty="0" smtClean="0"/>
              <a:t>نارنجكي </a:t>
            </a:r>
            <a:r>
              <a:rPr lang="en-US" dirty="0" smtClean="0"/>
              <a:t>CANISTER</a:t>
            </a:r>
            <a:endParaRPr lang="fa-IR" dirty="0" smtClean="0"/>
          </a:p>
          <a:p>
            <a:endParaRPr lang="fa-IR" dirty="0"/>
          </a:p>
        </p:txBody>
      </p:sp>
      <p:sp>
        <p:nvSpPr>
          <p:cNvPr id="3" name="Title 2"/>
          <p:cNvSpPr>
            <a:spLocks noGrp="1"/>
          </p:cNvSpPr>
          <p:nvPr>
            <p:ph type="title"/>
          </p:nvPr>
        </p:nvSpPr>
        <p:spPr/>
        <p:txBody>
          <a:bodyPr/>
          <a:lstStyle/>
          <a:p>
            <a:pPr algn="ctr"/>
            <a:r>
              <a:rPr lang="fa-IR" dirty="0" smtClean="0"/>
              <a:t>انواع رسپيراتور تصفيه كننده هوا</a:t>
            </a:r>
            <a:endParaRPr lang="fa-IR" dirty="0"/>
          </a:p>
        </p:txBody>
      </p:sp>
      <p:pic>
        <p:nvPicPr>
          <p:cNvPr id="4" name="Picture 3" descr="_KITA_HALF_FACE_RESPIRATORS.jpg"/>
          <p:cNvPicPr>
            <a:picLocks noChangeAspect="1"/>
          </p:cNvPicPr>
          <p:nvPr/>
        </p:nvPicPr>
        <p:blipFill>
          <a:blip r:embed="rId2" cstate="print"/>
          <a:stretch>
            <a:fillRect/>
          </a:stretch>
        </p:blipFill>
        <p:spPr>
          <a:xfrm>
            <a:off x="357159" y="1428736"/>
            <a:ext cx="2071702" cy="2384693"/>
          </a:xfrm>
          <a:prstGeom prst="rect">
            <a:avLst/>
          </a:prstGeom>
        </p:spPr>
      </p:pic>
      <p:pic>
        <p:nvPicPr>
          <p:cNvPr id="5" name="Picture 4" descr="516-original.jpg"/>
          <p:cNvPicPr>
            <a:picLocks noChangeAspect="1"/>
          </p:cNvPicPr>
          <p:nvPr/>
        </p:nvPicPr>
        <p:blipFill>
          <a:blip r:embed="rId3" cstate="print"/>
          <a:stretch>
            <a:fillRect/>
          </a:stretch>
        </p:blipFill>
        <p:spPr>
          <a:xfrm>
            <a:off x="285720" y="3857628"/>
            <a:ext cx="2032000" cy="2032000"/>
          </a:xfrm>
          <a:prstGeom prst="rect">
            <a:avLst/>
          </a:prstGeom>
        </p:spPr>
      </p:pic>
      <p:pic>
        <p:nvPicPr>
          <p:cNvPr id="6" name="Picture 5" descr="hpm_0000_0003_0_img0069.jpg"/>
          <p:cNvPicPr>
            <a:picLocks noChangeAspect="1"/>
          </p:cNvPicPr>
          <p:nvPr/>
        </p:nvPicPr>
        <p:blipFill>
          <a:blip r:embed="rId4" cstate="print"/>
          <a:stretch>
            <a:fillRect/>
          </a:stretch>
        </p:blipFill>
        <p:spPr>
          <a:xfrm>
            <a:off x="3500430" y="2643182"/>
            <a:ext cx="5066737" cy="3705234"/>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جائيكه غلظت اكسيژن كافي نيست</a:t>
            </a:r>
          </a:p>
          <a:p>
            <a:r>
              <a:rPr lang="fa-IR" dirty="0" smtClean="0"/>
              <a:t>جايي كه غلظت خطرناك در حدي است كه مي تواند در عرض نيم ساعت اثرات بهداشتي غير قابل برگشت وارد نمايد</a:t>
            </a:r>
          </a:p>
          <a:p>
            <a:r>
              <a:rPr lang="fa-IR" dirty="0" smtClean="0"/>
              <a:t>جائيكه ماهيت آلاينده مشخص نيست</a:t>
            </a:r>
          </a:p>
          <a:p>
            <a:r>
              <a:rPr lang="fa-IR" dirty="0" smtClean="0"/>
              <a:t>جائيكه غلظت آلاينده فوق العاده بالاست</a:t>
            </a:r>
          </a:p>
          <a:p>
            <a:r>
              <a:rPr lang="fa-IR" dirty="0" smtClean="0"/>
              <a:t>جائيكه امكان جذب يا فيلتر كردن اثر بخش آلاينده نيست</a:t>
            </a:r>
          </a:p>
          <a:p>
            <a:endParaRPr lang="fa-IR" dirty="0"/>
          </a:p>
        </p:txBody>
      </p:sp>
      <p:sp>
        <p:nvSpPr>
          <p:cNvPr id="3" name="Title 2"/>
          <p:cNvSpPr>
            <a:spLocks noGrp="1"/>
          </p:cNvSpPr>
          <p:nvPr>
            <p:ph type="title"/>
          </p:nvPr>
        </p:nvSpPr>
        <p:spPr/>
        <p:txBody>
          <a:bodyPr>
            <a:normAutofit fontScale="90000"/>
          </a:bodyPr>
          <a:lstStyle/>
          <a:p>
            <a:pPr algn="ctr"/>
            <a:r>
              <a:rPr lang="fa-IR" dirty="0" smtClean="0"/>
              <a:t>محدوديت هاي استفاده از سيستم كارتريج و كانيستر</a:t>
            </a:r>
            <a:endParaRPr lang="fa-I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فشار مثبت</a:t>
            </a:r>
          </a:p>
          <a:p>
            <a:r>
              <a:rPr lang="fa-IR" dirty="0" smtClean="0"/>
              <a:t>فشار منفي</a:t>
            </a:r>
            <a:endParaRPr lang="fa-IR" dirty="0"/>
          </a:p>
        </p:txBody>
      </p:sp>
      <p:sp>
        <p:nvSpPr>
          <p:cNvPr id="3" name="Title 2"/>
          <p:cNvSpPr>
            <a:spLocks noGrp="1"/>
          </p:cNvSpPr>
          <p:nvPr>
            <p:ph type="title"/>
          </p:nvPr>
        </p:nvSpPr>
        <p:spPr/>
        <p:txBody>
          <a:bodyPr/>
          <a:lstStyle/>
          <a:p>
            <a:pPr algn="ctr"/>
            <a:r>
              <a:rPr lang="fa-IR" dirty="0" smtClean="0"/>
              <a:t>دسته بندي رسپيرتورها از نظر فشار</a:t>
            </a:r>
            <a:endParaRPr lang="fa-IR" dirty="0"/>
          </a:p>
        </p:txBody>
      </p:sp>
      <p:pic>
        <p:nvPicPr>
          <p:cNvPr id="6" name="Picture 5" descr="bp16-12b.jpg"/>
          <p:cNvPicPr>
            <a:picLocks noChangeAspect="1"/>
          </p:cNvPicPr>
          <p:nvPr/>
        </p:nvPicPr>
        <p:blipFill>
          <a:blip r:embed="rId2" cstate="print"/>
          <a:stretch>
            <a:fillRect/>
          </a:stretch>
        </p:blipFill>
        <p:spPr>
          <a:xfrm>
            <a:off x="285720" y="1357298"/>
            <a:ext cx="4988727" cy="3325818"/>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ماسك هايي كه بصورت محكم بر روي صورت مي نشينند</a:t>
            </a:r>
          </a:p>
          <a:p>
            <a:r>
              <a:rPr lang="fa-IR" dirty="0" smtClean="0"/>
              <a:t>1- تمام ماسك</a:t>
            </a:r>
          </a:p>
          <a:p>
            <a:r>
              <a:rPr lang="fa-IR" dirty="0" smtClean="0"/>
              <a:t>2- نيم ماسك</a:t>
            </a:r>
          </a:p>
          <a:p>
            <a:r>
              <a:rPr lang="fa-IR" dirty="0" smtClean="0"/>
              <a:t>3- ربع ماسك</a:t>
            </a:r>
          </a:p>
          <a:p>
            <a:r>
              <a:rPr lang="fa-IR" dirty="0" smtClean="0"/>
              <a:t>ماسك هايي كه بطور محكم بر روي صورت قرار نمي گيرند</a:t>
            </a:r>
          </a:p>
          <a:p>
            <a:r>
              <a:rPr lang="fa-IR" dirty="0" smtClean="0"/>
              <a:t>1- هلمت ها</a:t>
            </a:r>
          </a:p>
          <a:p>
            <a:r>
              <a:rPr lang="fa-IR" dirty="0" smtClean="0"/>
              <a:t>2- بلوزها</a:t>
            </a:r>
          </a:p>
          <a:p>
            <a:r>
              <a:rPr lang="fa-IR" dirty="0" smtClean="0"/>
              <a:t>3- لباس كامل</a:t>
            </a:r>
          </a:p>
          <a:p>
            <a:endParaRPr lang="fa-IR" dirty="0" smtClean="0"/>
          </a:p>
          <a:p>
            <a:endParaRPr lang="fa-IR" dirty="0"/>
          </a:p>
        </p:txBody>
      </p:sp>
      <p:sp>
        <p:nvSpPr>
          <p:cNvPr id="3" name="Title 2"/>
          <p:cNvSpPr>
            <a:spLocks noGrp="1"/>
          </p:cNvSpPr>
          <p:nvPr>
            <p:ph type="title"/>
          </p:nvPr>
        </p:nvSpPr>
        <p:spPr/>
        <p:txBody>
          <a:bodyPr/>
          <a:lstStyle/>
          <a:p>
            <a:pPr algn="ctr"/>
            <a:r>
              <a:rPr lang="fa-IR" dirty="0" smtClean="0"/>
              <a:t>انواع ماسك</a:t>
            </a:r>
            <a:endParaRPr lang="fa-I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ربع ماسك يا </a:t>
            </a:r>
            <a:r>
              <a:rPr lang="en-US" dirty="0" smtClean="0"/>
              <a:t>Quarter mask</a:t>
            </a:r>
          </a:p>
          <a:p>
            <a:r>
              <a:rPr lang="fa-IR" dirty="0" smtClean="0"/>
              <a:t>نيم ماسك </a:t>
            </a:r>
            <a:r>
              <a:rPr lang="en-US" dirty="0" smtClean="0"/>
              <a:t>Half mask</a:t>
            </a:r>
          </a:p>
          <a:p>
            <a:r>
              <a:rPr lang="fa-IR" dirty="0" smtClean="0"/>
              <a:t>تمام صورت </a:t>
            </a:r>
            <a:r>
              <a:rPr lang="en-US" dirty="0" smtClean="0"/>
              <a:t>Full face</a:t>
            </a:r>
            <a:endParaRPr lang="fa-IR" dirty="0"/>
          </a:p>
        </p:txBody>
      </p:sp>
      <p:sp>
        <p:nvSpPr>
          <p:cNvPr id="3" name="Title 2"/>
          <p:cNvSpPr>
            <a:spLocks noGrp="1"/>
          </p:cNvSpPr>
          <p:nvPr>
            <p:ph type="title"/>
          </p:nvPr>
        </p:nvSpPr>
        <p:spPr/>
        <p:txBody>
          <a:bodyPr/>
          <a:lstStyle/>
          <a:p>
            <a:pPr algn="ctr"/>
            <a:r>
              <a:rPr lang="fa-IR" dirty="0" smtClean="0"/>
              <a:t>ماسكهاي </a:t>
            </a:r>
            <a:r>
              <a:rPr lang="en-US" dirty="0" smtClean="0"/>
              <a:t>Tight fitting</a:t>
            </a:r>
            <a:endParaRPr lang="fa-IR" dirty="0"/>
          </a:p>
        </p:txBody>
      </p:sp>
      <p:pic>
        <p:nvPicPr>
          <p:cNvPr id="4" name="Picture 3" descr="UNISTAR.jpg"/>
          <p:cNvPicPr>
            <a:picLocks noChangeAspect="1"/>
          </p:cNvPicPr>
          <p:nvPr/>
        </p:nvPicPr>
        <p:blipFill>
          <a:blip r:embed="rId2" cstate="print"/>
          <a:stretch>
            <a:fillRect/>
          </a:stretch>
        </p:blipFill>
        <p:spPr>
          <a:xfrm>
            <a:off x="642910" y="1071546"/>
            <a:ext cx="1539240" cy="1563624"/>
          </a:xfrm>
          <a:prstGeom prst="rect">
            <a:avLst/>
          </a:prstGeom>
        </p:spPr>
      </p:pic>
      <p:pic>
        <p:nvPicPr>
          <p:cNvPr id="5" name="Picture 4" descr="moldex-8082-br-pre-assembled-reusable-half-face-mask-br-p3-rd-br-size-medium-102-p.jpg"/>
          <p:cNvPicPr>
            <a:picLocks noChangeAspect="1"/>
          </p:cNvPicPr>
          <p:nvPr/>
        </p:nvPicPr>
        <p:blipFill>
          <a:blip r:embed="rId3" cstate="print"/>
          <a:stretch>
            <a:fillRect/>
          </a:stretch>
        </p:blipFill>
        <p:spPr>
          <a:xfrm>
            <a:off x="285720" y="2786058"/>
            <a:ext cx="2071702" cy="1874890"/>
          </a:xfrm>
          <a:prstGeom prst="rect">
            <a:avLst/>
          </a:prstGeom>
        </p:spPr>
      </p:pic>
      <p:pic>
        <p:nvPicPr>
          <p:cNvPr id="6" name="Picture 5" descr="GuardianMask.jpg"/>
          <p:cNvPicPr>
            <a:picLocks noChangeAspect="1"/>
          </p:cNvPicPr>
          <p:nvPr/>
        </p:nvPicPr>
        <p:blipFill>
          <a:blip r:embed="rId4" cstate="print"/>
          <a:stretch>
            <a:fillRect/>
          </a:stretch>
        </p:blipFill>
        <p:spPr>
          <a:xfrm>
            <a:off x="3143240" y="3643314"/>
            <a:ext cx="2386010" cy="2306476"/>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غبار گير</a:t>
            </a:r>
          </a:p>
          <a:p>
            <a:r>
              <a:rPr lang="fa-IR" dirty="0" smtClean="0"/>
              <a:t>غبارگير +شيميايي</a:t>
            </a:r>
          </a:p>
          <a:p>
            <a:r>
              <a:rPr lang="fa-IR" dirty="0" smtClean="0"/>
              <a:t>پزشكي</a:t>
            </a:r>
            <a:endParaRPr lang="fa-IR" dirty="0"/>
          </a:p>
        </p:txBody>
      </p:sp>
      <p:sp>
        <p:nvSpPr>
          <p:cNvPr id="3" name="Title 2"/>
          <p:cNvSpPr>
            <a:spLocks noGrp="1"/>
          </p:cNvSpPr>
          <p:nvPr>
            <p:ph type="title"/>
          </p:nvPr>
        </p:nvSpPr>
        <p:spPr/>
        <p:txBody>
          <a:bodyPr/>
          <a:lstStyle/>
          <a:p>
            <a:pPr algn="ctr"/>
            <a:r>
              <a:rPr lang="en-US" dirty="0" smtClean="0"/>
              <a:t>Single use respirators</a:t>
            </a:r>
            <a:endParaRPr lang="fa-IR" dirty="0"/>
          </a:p>
        </p:txBody>
      </p:sp>
      <p:pic>
        <p:nvPicPr>
          <p:cNvPr id="4" name="Picture 3" descr="2505p3moldex.jpg"/>
          <p:cNvPicPr>
            <a:picLocks noChangeAspect="1"/>
          </p:cNvPicPr>
          <p:nvPr/>
        </p:nvPicPr>
        <p:blipFill>
          <a:blip r:embed="rId2" cstate="print"/>
          <a:stretch>
            <a:fillRect/>
          </a:stretch>
        </p:blipFill>
        <p:spPr>
          <a:xfrm>
            <a:off x="714348" y="1357298"/>
            <a:ext cx="1857356" cy="2299106"/>
          </a:xfrm>
          <a:prstGeom prst="rect">
            <a:avLst/>
          </a:prstGeom>
        </p:spPr>
      </p:pic>
      <p:pic>
        <p:nvPicPr>
          <p:cNvPr id="5" name="Picture 4" descr="Dust-Mask-FFP2-6252-IM-070-.jpg"/>
          <p:cNvPicPr>
            <a:picLocks noChangeAspect="1"/>
          </p:cNvPicPr>
          <p:nvPr/>
        </p:nvPicPr>
        <p:blipFill>
          <a:blip r:embed="rId3" cstate="print"/>
          <a:stretch>
            <a:fillRect/>
          </a:stretch>
        </p:blipFill>
        <p:spPr>
          <a:xfrm>
            <a:off x="3000364" y="1428736"/>
            <a:ext cx="2192350" cy="2192350"/>
          </a:xfrm>
          <a:prstGeom prst="rect">
            <a:avLst/>
          </a:prstGeom>
        </p:spPr>
      </p:pic>
      <p:pic>
        <p:nvPicPr>
          <p:cNvPr id="6" name="Picture 5" descr="M066099P01WM.jpg"/>
          <p:cNvPicPr>
            <a:picLocks noChangeAspect="1"/>
          </p:cNvPicPr>
          <p:nvPr/>
        </p:nvPicPr>
        <p:blipFill>
          <a:blip r:embed="rId4" cstate="print"/>
          <a:stretch>
            <a:fillRect/>
          </a:stretch>
        </p:blipFill>
        <p:spPr>
          <a:xfrm>
            <a:off x="5929322" y="4071942"/>
            <a:ext cx="2381250" cy="2381250"/>
          </a:xfrm>
          <a:prstGeom prst="rect">
            <a:avLst/>
          </a:prstGeom>
        </p:spPr>
      </p:pic>
      <p:pic>
        <p:nvPicPr>
          <p:cNvPr id="7" name="Picture 6" descr="N95_Mask.jpg"/>
          <p:cNvPicPr>
            <a:picLocks noChangeAspect="1"/>
          </p:cNvPicPr>
          <p:nvPr/>
        </p:nvPicPr>
        <p:blipFill>
          <a:blip r:embed="rId5" cstate="print"/>
          <a:stretch>
            <a:fillRect/>
          </a:stretch>
        </p:blipFill>
        <p:spPr>
          <a:xfrm>
            <a:off x="2428860" y="4143380"/>
            <a:ext cx="2169780" cy="2263778"/>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تست هاي كيفي</a:t>
            </a:r>
          </a:p>
          <a:p>
            <a:r>
              <a:rPr lang="fa-IR" dirty="0" smtClean="0"/>
              <a:t>1- تست دود، روغن موز، ساخارين</a:t>
            </a:r>
          </a:p>
          <a:p>
            <a:r>
              <a:rPr lang="fa-IR" dirty="0" smtClean="0"/>
              <a:t>2-تست فشار مثبت و منفي </a:t>
            </a:r>
          </a:p>
          <a:p>
            <a:r>
              <a:rPr lang="fa-IR" dirty="0" smtClean="0"/>
              <a:t>3- تست تناسب براي بخارات</a:t>
            </a:r>
          </a:p>
          <a:p>
            <a:r>
              <a:rPr lang="fa-IR" dirty="0" smtClean="0"/>
              <a:t>4- تست تناسب ائروسل( كلرايد استاتيك+تترا كليريد تيتانيوم)</a:t>
            </a:r>
          </a:p>
          <a:p>
            <a:r>
              <a:rPr lang="fa-IR" dirty="0" smtClean="0"/>
              <a:t>5- تست گردو غبار ذغال سنگ</a:t>
            </a:r>
          </a:p>
          <a:p>
            <a:r>
              <a:rPr lang="fa-IR" dirty="0" smtClean="0"/>
              <a:t>6- تست تالك</a:t>
            </a:r>
          </a:p>
          <a:p>
            <a:endParaRPr lang="fa-IR" dirty="0" smtClean="0"/>
          </a:p>
        </p:txBody>
      </p:sp>
      <p:sp>
        <p:nvSpPr>
          <p:cNvPr id="3" name="Title 2"/>
          <p:cNvSpPr>
            <a:spLocks noGrp="1"/>
          </p:cNvSpPr>
          <p:nvPr>
            <p:ph type="title"/>
          </p:nvPr>
        </p:nvSpPr>
        <p:spPr/>
        <p:txBody>
          <a:bodyPr>
            <a:normAutofit fontScale="90000"/>
          </a:bodyPr>
          <a:lstStyle/>
          <a:p>
            <a:pPr algn="ctr"/>
            <a:r>
              <a:rPr lang="fa-IR" dirty="0" smtClean="0"/>
              <a:t>انواع تست ماسك ها</a:t>
            </a:r>
            <a:br>
              <a:rPr lang="fa-IR" dirty="0" smtClean="0"/>
            </a:br>
            <a:endParaRPr lang="fa-I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سنجش آلاينده در بيرون و درون ماسك</a:t>
            </a:r>
          </a:p>
          <a:p>
            <a:r>
              <a:rPr lang="fa-IR" dirty="0" smtClean="0"/>
              <a:t>ديوكتيل فتالات و كلرايد سديم(</a:t>
            </a:r>
            <a:r>
              <a:rPr lang="en-US" dirty="0" smtClean="0"/>
              <a:t>DOP</a:t>
            </a:r>
            <a:r>
              <a:rPr lang="fa-IR" dirty="0" smtClean="0"/>
              <a:t>) –فيلتر بايد 99/9% ذرات 3 ميكروني را جمع نمايد.</a:t>
            </a:r>
          </a:p>
          <a:p>
            <a:endParaRPr lang="fa-IR" dirty="0"/>
          </a:p>
        </p:txBody>
      </p:sp>
      <p:sp>
        <p:nvSpPr>
          <p:cNvPr id="3" name="Title 2"/>
          <p:cNvSpPr>
            <a:spLocks noGrp="1"/>
          </p:cNvSpPr>
          <p:nvPr>
            <p:ph type="title"/>
          </p:nvPr>
        </p:nvSpPr>
        <p:spPr/>
        <p:txBody>
          <a:bodyPr/>
          <a:lstStyle/>
          <a:p>
            <a:pPr algn="ctr"/>
            <a:r>
              <a:rPr lang="fa-IR" dirty="0" smtClean="0"/>
              <a:t>تست هاي كمي </a:t>
            </a:r>
            <a:endParaRPr lang="fa-I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fa-IR" sz="2400" dirty="0" smtClean="0"/>
              <a:t>1- استفاده بلند مدت</a:t>
            </a:r>
          </a:p>
          <a:p>
            <a:pPr>
              <a:buNone/>
            </a:pPr>
            <a:r>
              <a:rPr lang="fa-IR" sz="2400" dirty="0" smtClean="0"/>
              <a:t>2- راحت و خنك</a:t>
            </a:r>
          </a:p>
          <a:p>
            <a:pPr>
              <a:buNone/>
            </a:pPr>
            <a:r>
              <a:rPr lang="fa-IR" sz="2400" dirty="0" smtClean="0"/>
              <a:t>3- داراي جريان هواي فشرده كافي</a:t>
            </a:r>
          </a:p>
          <a:p>
            <a:pPr>
              <a:buNone/>
            </a:pPr>
            <a:r>
              <a:rPr lang="fa-IR" sz="2400" dirty="0" smtClean="0"/>
              <a:t>4- افراد ريشدار در استفاده از اين سيستم محدوديت ندارند</a:t>
            </a:r>
          </a:p>
          <a:p>
            <a:pPr>
              <a:buNone/>
            </a:pPr>
            <a:r>
              <a:rPr lang="fa-IR" sz="2400" dirty="0" smtClean="0"/>
              <a:t>5- هود هاي مورد استفاده كارگران سند بلاست كار از اين دسته اند </a:t>
            </a:r>
          </a:p>
          <a:p>
            <a:pPr>
              <a:buNone/>
            </a:pPr>
            <a:endParaRPr lang="fa-IR" dirty="0"/>
          </a:p>
        </p:txBody>
      </p:sp>
      <p:sp>
        <p:nvSpPr>
          <p:cNvPr id="3" name="Title 2"/>
          <p:cNvSpPr>
            <a:spLocks noGrp="1"/>
          </p:cNvSpPr>
          <p:nvPr>
            <p:ph type="title"/>
          </p:nvPr>
        </p:nvSpPr>
        <p:spPr/>
        <p:txBody>
          <a:bodyPr>
            <a:normAutofit/>
          </a:bodyPr>
          <a:lstStyle/>
          <a:p>
            <a:pPr algn="ctr"/>
            <a:r>
              <a:rPr lang="en-US" dirty="0" smtClean="0"/>
              <a:t>Loose fitting respirator</a:t>
            </a:r>
            <a:endParaRPr lang="fa-IR" dirty="0"/>
          </a:p>
        </p:txBody>
      </p:sp>
      <p:pic>
        <p:nvPicPr>
          <p:cNvPr id="4" name="Picture 3" descr="painter.jpg"/>
          <p:cNvPicPr>
            <a:picLocks noChangeAspect="1"/>
          </p:cNvPicPr>
          <p:nvPr/>
        </p:nvPicPr>
        <p:blipFill>
          <a:blip r:embed="rId2" cstate="print"/>
          <a:stretch>
            <a:fillRect/>
          </a:stretch>
        </p:blipFill>
        <p:spPr>
          <a:xfrm>
            <a:off x="357158" y="4071942"/>
            <a:ext cx="1714500" cy="2552700"/>
          </a:xfrm>
          <a:prstGeom prst="rect">
            <a:avLst/>
          </a:prstGeom>
        </p:spPr>
      </p:pic>
      <p:pic>
        <p:nvPicPr>
          <p:cNvPr id="5" name="Picture 4" descr="resp.gif"/>
          <p:cNvPicPr>
            <a:picLocks noChangeAspect="1"/>
          </p:cNvPicPr>
          <p:nvPr/>
        </p:nvPicPr>
        <p:blipFill>
          <a:blip r:embed="rId3" cstate="print"/>
          <a:stretch>
            <a:fillRect/>
          </a:stretch>
        </p:blipFill>
        <p:spPr>
          <a:xfrm>
            <a:off x="3214678" y="3575848"/>
            <a:ext cx="2928958" cy="290114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473228"/>
        </p:xfrm>
        <a:graphic>
          <a:graphicData uri="http://schemas.openxmlformats.org/drawingml/2006/table">
            <a:tbl>
              <a:tblPr rtl="1" firstRow="1" bandRow="1">
                <a:tableStyleId>{5C22544A-7EE6-4342-B048-85BDC9FD1C3A}</a:tableStyleId>
              </a:tblPr>
              <a:tblGrid>
                <a:gridCol w="4114800"/>
                <a:gridCol w="4114800"/>
              </a:tblGrid>
              <a:tr h="638858">
                <a:tc>
                  <a:txBody>
                    <a:bodyPr/>
                    <a:lstStyle/>
                    <a:p>
                      <a:pPr rtl="1"/>
                      <a:r>
                        <a:rPr lang="fa-IR" dirty="0" smtClean="0">
                          <a:solidFill>
                            <a:srgbClr val="FFC000"/>
                          </a:solidFill>
                          <a:cs typeface="2  Nazanin" pitchFamily="2" charset="-78"/>
                        </a:rPr>
                        <a:t>مخاطراتي كه</a:t>
                      </a:r>
                      <a:r>
                        <a:rPr lang="fa-IR" baseline="0" dirty="0" smtClean="0">
                          <a:solidFill>
                            <a:srgbClr val="FFC000"/>
                          </a:solidFill>
                          <a:cs typeface="2  Nazanin" pitchFamily="2" charset="-78"/>
                        </a:rPr>
                        <a:t> چشم  و صورت را تهديد مي نمايد</a:t>
                      </a:r>
                      <a:endParaRPr lang="fa-IR" dirty="0">
                        <a:solidFill>
                          <a:srgbClr val="FFC000"/>
                        </a:solidFill>
                        <a:cs typeface="2  Nazanin" pitchFamily="2" charset="-78"/>
                      </a:endParaRPr>
                    </a:p>
                  </a:txBody>
                  <a:tcPr/>
                </a:tc>
                <a:tc>
                  <a:txBody>
                    <a:bodyPr/>
                    <a:lstStyle/>
                    <a:p>
                      <a:pPr algn="ctr" rtl="1"/>
                      <a:r>
                        <a:rPr lang="fa-IR" dirty="0" smtClean="0">
                          <a:solidFill>
                            <a:srgbClr val="FFC000"/>
                          </a:solidFill>
                          <a:cs typeface="2  Nazanin" pitchFamily="2" charset="-78"/>
                        </a:rPr>
                        <a:t>مخاطراتي كه دست را تهديد مي نمايد</a:t>
                      </a:r>
                      <a:endParaRPr lang="fa-IR" dirty="0">
                        <a:solidFill>
                          <a:srgbClr val="FFC000"/>
                        </a:solidFill>
                        <a:cs typeface="2  Nazanin" pitchFamily="2" charset="-78"/>
                      </a:endParaRPr>
                    </a:p>
                  </a:txBody>
                  <a:tcPr/>
                </a:tc>
              </a:tr>
              <a:tr h="638858">
                <a:tc>
                  <a:txBody>
                    <a:bodyPr/>
                    <a:lstStyle/>
                    <a:p>
                      <a:pPr rtl="1"/>
                      <a:r>
                        <a:rPr lang="fa-IR" b="1" dirty="0" smtClean="0">
                          <a:cs typeface="2  Nazanin" pitchFamily="2" charset="-78"/>
                        </a:rPr>
                        <a:t>تشعشعات يونيزان و غيريونيزان</a:t>
                      </a:r>
                      <a:endParaRPr lang="fa-IR" b="1" dirty="0">
                        <a:cs typeface="2  Nazanin" pitchFamily="2" charset="-78"/>
                      </a:endParaRPr>
                    </a:p>
                  </a:txBody>
                  <a:tcPr/>
                </a:tc>
                <a:tc>
                  <a:txBody>
                    <a:bodyPr/>
                    <a:lstStyle/>
                    <a:p>
                      <a:pPr rtl="1"/>
                      <a:r>
                        <a:rPr lang="fa-IR" b="1" dirty="0" smtClean="0">
                          <a:cs typeface="2  Nazanin" pitchFamily="2" charset="-78"/>
                        </a:rPr>
                        <a:t>عوامل</a:t>
                      </a:r>
                      <a:r>
                        <a:rPr lang="fa-IR" b="1" baseline="0" dirty="0" smtClean="0">
                          <a:cs typeface="2  Nazanin" pitchFamily="2" charset="-78"/>
                        </a:rPr>
                        <a:t> شيميايي خورنده يا محرك</a:t>
                      </a:r>
                      <a:endParaRPr lang="fa-IR" b="1" dirty="0">
                        <a:cs typeface="2  Nazanin" pitchFamily="2" charset="-78"/>
                      </a:endParaRPr>
                    </a:p>
                  </a:txBody>
                  <a:tcPr/>
                </a:tc>
              </a:tr>
              <a:tr h="638858">
                <a:tc>
                  <a:txBody>
                    <a:bodyPr/>
                    <a:lstStyle/>
                    <a:p>
                      <a:pPr rtl="1"/>
                      <a:r>
                        <a:rPr lang="fa-IR" b="1" dirty="0" smtClean="0">
                          <a:cs typeface="2  Nazanin" pitchFamily="2" charset="-78"/>
                        </a:rPr>
                        <a:t>پاشيدن مواد شيميايي</a:t>
                      </a:r>
                      <a:endParaRPr lang="fa-IR" b="1" dirty="0">
                        <a:cs typeface="2  Nazanin" pitchFamily="2" charset="-78"/>
                      </a:endParaRPr>
                    </a:p>
                  </a:txBody>
                  <a:tcPr/>
                </a:tc>
                <a:tc>
                  <a:txBody>
                    <a:bodyPr/>
                    <a:lstStyle/>
                    <a:p>
                      <a:pPr rtl="1"/>
                      <a:r>
                        <a:rPr lang="fa-IR" b="1" dirty="0" smtClean="0">
                          <a:cs typeface="2  Nazanin" pitchFamily="2" charset="-78"/>
                        </a:rPr>
                        <a:t>بريدن دستها</a:t>
                      </a:r>
                      <a:endParaRPr lang="fa-IR" b="1" dirty="0">
                        <a:cs typeface="2  Nazanin" pitchFamily="2" charset="-78"/>
                      </a:endParaRPr>
                    </a:p>
                  </a:txBody>
                  <a:tcPr/>
                </a:tc>
              </a:tr>
              <a:tr h="638858">
                <a:tc>
                  <a:txBody>
                    <a:bodyPr/>
                    <a:lstStyle/>
                    <a:p>
                      <a:pPr rtl="1"/>
                      <a:r>
                        <a:rPr lang="fa-IR" b="1" dirty="0" smtClean="0">
                          <a:cs typeface="2  Nazanin" pitchFamily="2" charset="-78"/>
                        </a:rPr>
                        <a:t>گردو غبار</a:t>
                      </a:r>
                      <a:endParaRPr lang="fa-IR" b="1" dirty="0">
                        <a:cs typeface="2  Nazanin" pitchFamily="2" charset="-78"/>
                      </a:endParaRPr>
                    </a:p>
                  </a:txBody>
                  <a:tcPr/>
                </a:tc>
                <a:tc>
                  <a:txBody>
                    <a:bodyPr/>
                    <a:lstStyle/>
                    <a:p>
                      <a:pPr rtl="1"/>
                      <a:r>
                        <a:rPr lang="fa-IR" b="1" dirty="0" smtClean="0">
                          <a:cs typeface="2  Nazanin" pitchFamily="2" charset="-78"/>
                        </a:rPr>
                        <a:t>سوختن دستها</a:t>
                      </a:r>
                      <a:endParaRPr lang="fa-IR" b="1" dirty="0">
                        <a:cs typeface="2  Nazanin" pitchFamily="2" charset="-78"/>
                      </a:endParaRPr>
                    </a:p>
                  </a:txBody>
                  <a:tcPr/>
                </a:tc>
              </a:tr>
              <a:tr h="638858">
                <a:tc>
                  <a:txBody>
                    <a:bodyPr/>
                    <a:lstStyle/>
                    <a:p>
                      <a:pPr rtl="1"/>
                      <a:r>
                        <a:rPr lang="fa-IR" b="1" dirty="0" smtClean="0">
                          <a:cs typeface="2  Nazanin" pitchFamily="2" charset="-78"/>
                        </a:rPr>
                        <a:t>ميكرو ارگانيسم هاي بيولوژيكي</a:t>
                      </a:r>
                      <a:endParaRPr lang="fa-IR" b="1" dirty="0">
                        <a:cs typeface="2  Nazanin" pitchFamily="2" charset="-78"/>
                      </a:endParaRPr>
                    </a:p>
                  </a:txBody>
                  <a:tcPr/>
                </a:tc>
                <a:tc>
                  <a:txBody>
                    <a:bodyPr/>
                    <a:lstStyle/>
                    <a:p>
                      <a:pPr rtl="1"/>
                      <a:r>
                        <a:rPr lang="fa-IR" b="1" dirty="0" smtClean="0">
                          <a:cs typeface="2  Nazanin" pitchFamily="2" charset="-78"/>
                        </a:rPr>
                        <a:t>برق گرفتگي</a:t>
                      </a:r>
                      <a:endParaRPr lang="fa-IR" b="1" dirty="0">
                        <a:cs typeface="2  Nazanin" pitchFamily="2" charset="-78"/>
                      </a:endParaRPr>
                    </a:p>
                  </a:txBody>
                  <a:tcPr/>
                </a:tc>
              </a:tr>
              <a:tr h="638858">
                <a:tc>
                  <a:txBody>
                    <a:bodyPr/>
                    <a:lstStyle/>
                    <a:p>
                      <a:pPr rtl="1"/>
                      <a:r>
                        <a:rPr lang="fa-IR" b="1" dirty="0" smtClean="0">
                          <a:cs typeface="2  Nazanin" pitchFamily="2" charset="-78"/>
                        </a:rPr>
                        <a:t>پرتاب ذرات و پليسه</a:t>
                      </a:r>
                      <a:endParaRPr lang="fa-IR" b="1" dirty="0">
                        <a:cs typeface="2  Nazanin"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1" dirty="0" smtClean="0">
                          <a:cs typeface="2  Nazanin" pitchFamily="2" charset="-78"/>
                        </a:rPr>
                        <a:t>ميكرو ارگانيسم هاي بيولوژيكي</a:t>
                      </a:r>
                    </a:p>
                    <a:p>
                      <a:pPr rtl="1"/>
                      <a:endParaRPr lang="fa-IR" b="1" dirty="0">
                        <a:cs typeface="2  Nazanin" pitchFamily="2" charset="-78"/>
                      </a:endParaRPr>
                    </a:p>
                  </a:txBody>
                  <a:tcPr/>
                </a:tc>
              </a:tr>
              <a:tr h="638858">
                <a:tc>
                  <a:txBody>
                    <a:bodyPr/>
                    <a:lstStyle/>
                    <a:p>
                      <a:pPr rtl="1"/>
                      <a:r>
                        <a:rPr lang="fa-IR" b="1" dirty="0" smtClean="0">
                          <a:cs typeface="2  Nazanin" pitchFamily="2" charset="-78"/>
                        </a:rPr>
                        <a:t>پاشش مواد مذاب</a:t>
                      </a:r>
                      <a:endParaRPr lang="fa-IR" b="1" dirty="0">
                        <a:cs typeface="2  Nazanin" pitchFamily="2" charset="-78"/>
                      </a:endParaRPr>
                    </a:p>
                  </a:txBody>
                  <a:tcPr/>
                </a:tc>
                <a:tc>
                  <a:txBody>
                    <a:bodyPr/>
                    <a:lstStyle/>
                    <a:p>
                      <a:pPr rtl="1"/>
                      <a:r>
                        <a:rPr lang="fa-IR" b="1" dirty="0" smtClean="0">
                          <a:cs typeface="2  Nazanin" pitchFamily="2" charset="-78"/>
                        </a:rPr>
                        <a:t>تشعشعات</a:t>
                      </a:r>
                      <a:endParaRPr lang="fa-IR" b="1" dirty="0">
                        <a:cs typeface="2  Nazanin" pitchFamily="2" charset="-78"/>
                      </a:endParaRPr>
                    </a:p>
                  </a:txBody>
                  <a:tcPr/>
                </a:tc>
              </a:tr>
            </a:tbl>
          </a:graphicData>
        </a:graphic>
      </p:graphicFrame>
      <p:sp>
        <p:nvSpPr>
          <p:cNvPr id="2" name="Title 1"/>
          <p:cNvSpPr>
            <a:spLocks noGrp="1"/>
          </p:cNvSpPr>
          <p:nvPr>
            <p:ph type="title"/>
          </p:nvPr>
        </p:nvSpPr>
        <p:spPr>
          <a:xfrm>
            <a:off x="428596" y="285728"/>
            <a:ext cx="8229600" cy="1143000"/>
          </a:xfrm>
        </p:spPr>
        <p:txBody>
          <a:bodyPr/>
          <a:lstStyle/>
          <a:p>
            <a:pPr algn="ctr"/>
            <a:r>
              <a:rPr lang="fa-IR" dirty="0" smtClean="0"/>
              <a:t>ارزيابي مخاطرات </a:t>
            </a:r>
            <a:endParaRPr lang="fa-I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به غير از انواع يكبار مصرف بقيه داراي دريچه دم و بازدم هستند</a:t>
            </a:r>
          </a:p>
          <a:p>
            <a:r>
              <a:rPr lang="fa-IR" dirty="0" smtClean="0"/>
              <a:t>دريچه دم از عبور هواي بازدمي از جاذب جلوگيري مي كند زيرا افزايش مقاومت تنفسي را خواهيم داشت بخصوص در فيلتر هاي الكترواستاتيك</a:t>
            </a:r>
          </a:p>
          <a:p>
            <a:r>
              <a:rPr lang="fa-IR" dirty="0" smtClean="0"/>
              <a:t>بر اساس مقررات </a:t>
            </a:r>
            <a:r>
              <a:rPr lang="en-US" dirty="0" smtClean="0"/>
              <a:t>NIOSH</a:t>
            </a:r>
            <a:r>
              <a:rPr lang="fa-IR" dirty="0" smtClean="0"/>
              <a:t> وجود دريچه بازدم اجباري مي باشد</a:t>
            </a:r>
          </a:p>
          <a:p>
            <a:r>
              <a:rPr lang="fa-IR" dirty="0" smtClean="0"/>
              <a:t>دريچه بازدم داراي دريچه اي است كه وظيفه:</a:t>
            </a:r>
          </a:p>
          <a:p>
            <a:r>
              <a:rPr lang="fa-IR" dirty="0" smtClean="0"/>
              <a:t>1- </a:t>
            </a:r>
            <a:r>
              <a:rPr lang="fa-IR" dirty="0" smtClean="0">
                <a:solidFill>
                  <a:srgbClr val="C00000"/>
                </a:solidFill>
              </a:rPr>
              <a:t>محافظت از صدمات فيزيكي</a:t>
            </a:r>
          </a:p>
          <a:p>
            <a:r>
              <a:rPr lang="fa-IR" dirty="0" smtClean="0">
                <a:solidFill>
                  <a:srgbClr val="0070C0"/>
                </a:solidFill>
              </a:rPr>
              <a:t>2-حفظ مقدار كمي از دريچه بازدم تا پس از پايان بازدم و در شروع دم در لحظه اول كه در دريچه بازدم كاملا بسته نشده از نفوذ مواد سمي جلوگيري كند.</a:t>
            </a:r>
          </a:p>
          <a:p>
            <a:endParaRPr lang="fa-IR" dirty="0" smtClean="0"/>
          </a:p>
          <a:p>
            <a:endParaRPr lang="fa-IR" dirty="0"/>
          </a:p>
        </p:txBody>
      </p:sp>
      <p:sp>
        <p:nvSpPr>
          <p:cNvPr id="3" name="Title 2"/>
          <p:cNvSpPr>
            <a:spLocks noGrp="1"/>
          </p:cNvSpPr>
          <p:nvPr>
            <p:ph type="title"/>
          </p:nvPr>
        </p:nvSpPr>
        <p:spPr/>
        <p:txBody>
          <a:bodyPr/>
          <a:lstStyle/>
          <a:p>
            <a:pPr algn="ctr"/>
            <a:r>
              <a:rPr lang="en-US" dirty="0" smtClean="0"/>
              <a:t>Respirators valve</a:t>
            </a:r>
            <a:endParaRPr lang="fa-I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تصفيه كننده ائروسل</a:t>
            </a:r>
          </a:p>
          <a:p>
            <a:r>
              <a:rPr lang="fa-IR" dirty="0" smtClean="0"/>
              <a:t>تصفيه كننده بخارات و گازها </a:t>
            </a:r>
            <a:endParaRPr lang="fa-IR" dirty="0"/>
          </a:p>
        </p:txBody>
      </p:sp>
      <p:sp>
        <p:nvSpPr>
          <p:cNvPr id="3" name="Title 2"/>
          <p:cNvSpPr>
            <a:spLocks noGrp="1"/>
          </p:cNvSpPr>
          <p:nvPr>
            <p:ph type="title"/>
          </p:nvPr>
        </p:nvSpPr>
        <p:spPr/>
        <p:txBody>
          <a:bodyPr/>
          <a:lstStyle/>
          <a:p>
            <a:pPr algn="ctr"/>
            <a:r>
              <a:rPr lang="fa-IR" dirty="0" smtClean="0"/>
              <a:t>تصفيه كننده هوا</a:t>
            </a:r>
            <a:endParaRPr lang="fa-IR" dirty="0"/>
          </a:p>
        </p:txBody>
      </p:sp>
      <p:pic>
        <p:nvPicPr>
          <p:cNvPr id="4" name="Picture 3" descr="unnamed.jpg"/>
          <p:cNvPicPr>
            <a:picLocks noChangeAspect="1"/>
          </p:cNvPicPr>
          <p:nvPr/>
        </p:nvPicPr>
        <p:blipFill>
          <a:blip r:embed="rId2" cstate="print"/>
          <a:stretch>
            <a:fillRect/>
          </a:stretch>
        </p:blipFill>
        <p:spPr>
          <a:xfrm>
            <a:off x="1285852" y="3071810"/>
            <a:ext cx="2095500" cy="2095500"/>
          </a:xfrm>
          <a:prstGeom prst="rect">
            <a:avLst/>
          </a:prstGeom>
        </p:spPr>
      </p:pic>
      <p:pic>
        <p:nvPicPr>
          <p:cNvPr id="5" name="Picture 4" descr="31YLjp9lV6L._SL500_AA300_.jpg"/>
          <p:cNvPicPr>
            <a:picLocks noChangeAspect="1"/>
          </p:cNvPicPr>
          <p:nvPr/>
        </p:nvPicPr>
        <p:blipFill>
          <a:blip r:embed="rId3" cstate="print"/>
          <a:stretch>
            <a:fillRect/>
          </a:stretch>
        </p:blipFill>
        <p:spPr>
          <a:xfrm>
            <a:off x="4643438" y="2857496"/>
            <a:ext cx="2857500" cy="2857500"/>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smtClean="0"/>
              <a:t>قطر ائروديناميكي </a:t>
            </a:r>
            <a:r>
              <a:rPr lang="fa-IR" dirty="0" smtClean="0"/>
              <a:t>ائروسل و پور سايز فيلتر</a:t>
            </a:r>
          </a:p>
          <a:p>
            <a:r>
              <a:rPr lang="fa-IR" dirty="0" smtClean="0"/>
              <a:t>افزودن موادي مانند رزين باردار شده به رشته ها كارايي آنها را بالا مي برد در اين صورت به آن فيلتر الكترواستاتيك گويند.</a:t>
            </a:r>
            <a:endParaRPr lang="fa-IR" dirty="0"/>
          </a:p>
        </p:txBody>
      </p:sp>
      <p:sp>
        <p:nvSpPr>
          <p:cNvPr id="3" name="Title 2"/>
          <p:cNvSpPr>
            <a:spLocks noGrp="1"/>
          </p:cNvSpPr>
          <p:nvPr>
            <p:ph type="title"/>
          </p:nvPr>
        </p:nvSpPr>
        <p:spPr/>
        <p:txBody>
          <a:bodyPr/>
          <a:lstStyle/>
          <a:p>
            <a:pPr algn="ctr"/>
            <a:r>
              <a:rPr lang="fa-IR" dirty="0" smtClean="0"/>
              <a:t>جدا سازي آئروسل ها </a:t>
            </a:r>
            <a:endParaRPr lang="fa-I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فيلتر غبار گير</a:t>
            </a:r>
          </a:p>
          <a:p>
            <a:r>
              <a:rPr lang="fa-IR" dirty="0" smtClean="0"/>
              <a:t>فيلتر غبارگير و ميست</a:t>
            </a:r>
          </a:p>
          <a:p>
            <a:r>
              <a:rPr lang="fa-IR" dirty="0" smtClean="0"/>
              <a:t>فيلتر غبار گير و فيوم</a:t>
            </a:r>
          </a:p>
          <a:p>
            <a:r>
              <a:rPr lang="fa-IR" dirty="0" smtClean="0"/>
              <a:t>فيلتر گردو غبار با كارايي بالا</a:t>
            </a:r>
          </a:p>
          <a:p>
            <a:endParaRPr lang="fa-IR" dirty="0"/>
          </a:p>
        </p:txBody>
      </p:sp>
      <p:sp>
        <p:nvSpPr>
          <p:cNvPr id="3" name="Title 2"/>
          <p:cNvSpPr>
            <a:spLocks noGrp="1"/>
          </p:cNvSpPr>
          <p:nvPr>
            <p:ph type="title"/>
          </p:nvPr>
        </p:nvSpPr>
        <p:spPr/>
        <p:txBody>
          <a:bodyPr/>
          <a:lstStyle/>
          <a:p>
            <a:pPr algn="ctr"/>
            <a:r>
              <a:rPr lang="fa-IR" dirty="0" smtClean="0"/>
              <a:t>انواع فيلتر </a:t>
            </a:r>
            <a:endParaRPr lang="fa-IR" dirty="0"/>
          </a:p>
        </p:txBody>
      </p:sp>
      <p:pic>
        <p:nvPicPr>
          <p:cNvPr id="4" name="Picture 3" descr="450px-Portable_HEPA_filter.jpg"/>
          <p:cNvPicPr>
            <a:picLocks noChangeAspect="1"/>
          </p:cNvPicPr>
          <p:nvPr/>
        </p:nvPicPr>
        <p:blipFill>
          <a:blip r:embed="rId2" cstate="print"/>
          <a:stretch>
            <a:fillRect/>
          </a:stretch>
        </p:blipFill>
        <p:spPr>
          <a:xfrm>
            <a:off x="642910" y="1571612"/>
            <a:ext cx="3482585" cy="4643446"/>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در سه تايپ </a:t>
            </a:r>
            <a:r>
              <a:rPr lang="en-US" dirty="0" smtClean="0"/>
              <a:t>P1-P2-P3 </a:t>
            </a:r>
            <a:r>
              <a:rPr lang="fa-IR" dirty="0" smtClean="0"/>
              <a:t> يا </a:t>
            </a:r>
            <a:r>
              <a:rPr lang="en-US" dirty="0" smtClean="0"/>
              <a:t>FFP1-FFP2-FFp3</a:t>
            </a:r>
            <a:r>
              <a:rPr lang="fa-IR" dirty="0" smtClean="0"/>
              <a:t> مي باشد</a:t>
            </a:r>
          </a:p>
          <a:p>
            <a:r>
              <a:rPr lang="fa-IR" dirty="0" smtClean="0"/>
              <a:t>جنس فيلتر از فايبر گلاس يا پشم سنگ و الياف مصنوعي ساخت دست بشر(</a:t>
            </a:r>
            <a:r>
              <a:rPr lang="en-US" dirty="0" smtClean="0"/>
              <a:t>man made</a:t>
            </a:r>
            <a:r>
              <a:rPr lang="fa-IR" dirty="0" smtClean="0"/>
              <a:t>) به ضخامت </a:t>
            </a:r>
            <a:r>
              <a:rPr lang="en-US" dirty="0" smtClean="0"/>
              <a:t>0.25</a:t>
            </a:r>
            <a:r>
              <a:rPr lang="fa-IR" dirty="0" smtClean="0"/>
              <a:t> اينچ</a:t>
            </a:r>
          </a:p>
          <a:p>
            <a:r>
              <a:rPr lang="fa-IR" dirty="0" smtClean="0"/>
              <a:t>مقاومت تنفسي پاييني دارند</a:t>
            </a:r>
          </a:p>
          <a:p>
            <a:r>
              <a:rPr lang="fa-IR" dirty="0" smtClean="0"/>
              <a:t>فيلتر هاي پهن الكترواستاتيكي از اين دسته اند</a:t>
            </a:r>
          </a:p>
          <a:p>
            <a:r>
              <a:rPr lang="fa-IR" dirty="0" smtClean="0"/>
              <a:t>مكانيسم اصلي بدام اندازي بصورت مكانيكي است</a:t>
            </a:r>
          </a:p>
          <a:p>
            <a:r>
              <a:rPr lang="fa-IR" dirty="0" smtClean="0"/>
              <a:t>درجه حرارت  و رطوبت بالا از كارايي آنها مي كاهد</a:t>
            </a:r>
          </a:p>
          <a:p>
            <a:r>
              <a:rPr lang="fa-IR" dirty="0" smtClean="0"/>
              <a:t>اثر بخشي جمع آوري فيلتر ها در جمع آوري ميست به مراتب كمتر از گردو غبار هاي جامد مي باشد</a:t>
            </a:r>
            <a:endParaRPr lang="fa-IR" dirty="0"/>
          </a:p>
        </p:txBody>
      </p:sp>
      <p:sp>
        <p:nvSpPr>
          <p:cNvPr id="3" name="Title 2"/>
          <p:cNvSpPr>
            <a:spLocks noGrp="1"/>
          </p:cNvSpPr>
          <p:nvPr>
            <p:ph type="title"/>
          </p:nvPr>
        </p:nvSpPr>
        <p:spPr/>
        <p:txBody>
          <a:bodyPr/>
          <a:lstStyle/>
          <a:p>
            <a:pPr algn="ctr"/>
            <a:r>
              <a:rPr lang="fa-IR" dirty="0" smtClean="0"/>
              <a:t>فيلتر گردو غبار و ميست</a:t>
            </a:r>
            <a:endParaRPr lang="fa-I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l"/>
            <a:r>
              <a:rPr lang="en-US" b="1" dirty="0" smtClean="0">
                <a:solidFill>
                  <a:srgbClr val="C00000"/>
                </a:solidFill>
                <a:latin typeface="Times New Roman" pitchFamily="18" charset="0"/>
                <a:cs typeface="Times New Roman" pitchFamily="18" charset="0"/>
              </a:rPr>
              <a:t>FFP1</a:t>
            </a:r>
            <a:r>
              <a:rPr lang="en-US" dirty="0" smtClean="0">
                <a:solidFill>
                  <a:srgbClr val="C00000"/>
                </a:solidFill>
                <a:latin typeface="Times New Roman" pitchFamily="18" charset="0"/>
                <a:cs typeface="Times New Roman" pitchFamily="18" charset="0"/>
              </a:rPr>
              <a:t>: Protection against non-toxic solid and liquid aerosols up to 4.5 x O.E.L. (Occupational Exposure Limit), or 4 x APF (Assigned Protection Factor).</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FFP2</a:t>
            </a:r>
            <a:r>
              <a:rPr lang="en-US" dirty="0" smtClean="0">
                <a:latin typeface="Times New Roman" pitchFamily="18" charset="0"/>
                <a:cs typeface="Times New Roman" pitchFamily="18" charset="0"/>
              </a:rPr>
              <a:t>: Protection against non-toxic and low-to-average toxicity solid and liquid aerosols in concentrations up to 12 x O.E.L., or 10 x APF.</a:t>
            </a:r>
            <a:br>
              <a:rPr lang="en-US" dirty="0" smtClean="0">
                <a:latin typeface="Times New Roman" pitchFamily="18" charset="0"/>
                <a:cs typeface="Times New Roman" pitchFamily="18" charset="0"/>
              </a:rPr>
            </a:br>
            <a:r>
              <a:rPr lang="en-US" b="1" dirty="0" smtClean="0">
                <a:solidFill>
                  <a:srgbClr val="C00000"/>
                </a:solidFill>
                <a:latin typeface="Times New Roman" pitchFamily="18" charset="0"/>
                <a:cs typeface="Times New Roman" pitchFamily="18" charset="0"/>
              </a:rPr>
              <a:t>FFP3</a:t>
            </a:r>
            <a:r>
              <a:rPr lang="en-US" dirty="0" smtClean="0">
                <a:solidFill>
                  <a:srgbClr val="C00000"/>
                </a:solidFill>
                <a:latin typeface="Times New Roman" pitchFamily="18" charset="0"/>
                <a:cs typeface="Times New Roman" pitchFamily="18" charset="0"/>
              </a:rPr>
              <a:t>: Protection against non-toxic, low-to-average toxicity and high toxicity a solid and liquid aerosols (e.g. oil mists) in concentrations up to 50 x O.E.L., or 20 x APF.</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smtClean="0">
                <a:solidFill>
                  <a:srgbClr val="00B050"/>
                </a:solidFill>
                <a:latin typeface="Times New Roman" pitchFamily="18" charset="0"/>
                <a:cs typeface="Times New Roman" pitchFamily="18" charset="0"/>
              </a:rPr>
              <a:t>MUC</a:t>
            </a:r>
            <a:r>
              <a:rPr lang="en-US" dirty="0" smtClean="0">
                <a:latin typeface="Times New Roman" pitchFamily="18" charset="0"/>
                <a:cs typeface="Times New Roman" pitchFamily="18" charset="0"/>
              </a:rPr>
              <a:t> </a:t>
            </a:r>
            <a:endParaRPr lang="fa-IR"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fa-IR" dirty="0" smtClean="0">
                <a:solidFill>
                  <a:schemeClr val="bg2">
                    <a:lumMod val="50000"/>
                  </a:schemeClr>
                </a:solidFill>
                <a:cs typeface="B Nazanin" pitchFamily="2" charset="-78"/>
              </a:rPr>
              <a:t>ماسك هاي غبار گير</a:t>
            </a:r>
            <a:endParaRPr lang="fa-IR" dirty="0">
              <a:solidFill>
                <a:schemeClr val="bg2">
                  <a:lumMod val="50000"/>
                </a:schemeClr>
              </a:solidFill>
              <a:cs typeface="B Nazanin" pitchFamily="2" charset="-78"/>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 </a:t>
            </a:r>
            <a:r>
              <a:rPr lang="fa-IR" sz="2400" dirty="0" smtClean="0"/>
              <a:t>با توجه به قطر ائروديناميكي كم فيوم ها اين فيلتر هابايد از كارايي بالاتري نسبت به فيلتر هاي گردو غبار برخوردار باشند</a:t>
            </a:r>
          </a:p>
          <a:p>
            <a:r>
              <a:rPr lang="fa-IR" sz="2400" dirty="0" smtClean="0"/>
              <a:t>براي تست اين فيلتر ها از فيوم سرب استفاده مي شود كه بايد 99% آن را بدام اندازد.</a:t>
            </a:r>
          </a:p>
          <a:p>
            <a:r>
              <a:rPr lang="fa-IR" sz="2400" dirty="0" smtClean="0"/>
              <a:t>امروزه توصيه مي شود به خصوص براي جوشكاران حرفه اي (جوشكار اسكلت فلزي و..) از فيلتر هاي هپا استفاده شود</a:t>
            </a:r>
            <a:endParaRPr lang="fa-IR" sz="2400" dirty="0"/>
          </a:p>
        </p:txBody>
      </p:sp>
      <p:sp>
        <p:nvSpPr>
          <p:cNvPr id="3" name="Title 2"/>
          <p:cNvSpPr>
            <a:spLocks noGrp="1"/>
          </p:cNvSpPr>
          <p:nvPr>
            <p:ph type="title"/>
          </p:nvPr>
        </p:nvSpPr>
        <p:spPr/>
        <p:txBody>
          <a:bodyPr/>
          <a:lstStyle/>
          <a:p>
            <a:pPr algn="ctr"/>
            <a:r>
              <a:rPr lang="en-US" dirty="0" smtClean="0"/>
              <a:t>Fume Filter</a:t>
            </a:r>
            <a:endParaRPr lang="fa-IR" dirty="0"/>
          </a:p>
        </p:txBody>
      </p:sp>
      <p:pic>
        <p:nvPicPr>
          <p:cNvPr id="4" name="Picture 3" descr="welding-helmet-mask-with-respirator-368778.jpg"/>
          <p:cNvPicPr>
            <a:picLocks noChangeAspect="1"/>
          </p:cNvPicPr>
          <p:nvPr/>
        </p:nvPicPr>
        <p:blipFill>
          <a:blip r:embed="rId2" cstate="print"/>
          <a:stretch>
            <a:fillRect/>
          </a:stretch>
        </p:blipFill>
        <p:spPr>
          <a:xfrm>
            <a:off x="6625860" y="4071942"/>
            <a:ext cx="2089544" cy="2786058"/>
          </a:xfrm>
          <a:prstGeom prst="rect">
            <a:avLst/>
          </a:prstGeom>
        </p:spPr>
      </p:pic>
      <p:pic>
        <p:nvPicPr>
          <p:cNvPr id="5" name="Picture 4" descr="fume1.jpg"/>
          <p:cNvPicPr>
            <a:picLocks noChangeAspect="1"/>
          </p:cNvPicPr>
          <p:nvPr/>
        </p:nvPicPr>
        <p:blipFill>
          <a:blip r:embed="rId3" cstate="print"/>
          <a:stretch>
            <a:fillRect/>
          </a:stretch>
        </p:blipFill>
        <p:spPr>
          <a:xfrm>
            <a:off x="2047825" y="4071942"/>
            <a:ext cx="3429025" cy="2571768"/>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2000" dirty="0" smtClean="0"/>
              <a:t>داراي لايه نازكي از مواد فيلتري با قطر كم و مقاومت بالا به ازاي واحد سطح مي باشد</a:t>
            </a:r>
          </a:p>
          <a:p>
            <a:r>
              <a:rPr lang="fa-IR" sz="2000" dirty="0" smtClean="0"/>
              <a:t>اولين بار در محيط هاي آلوده به مواد راديو اكتيو در سال 1940 در امريكا استفاده شد</a:t>
            </a:r>
          </a:p>
          <a:p>
            <a:r>
              <a:rPr lang="fa-IR" sz="2000" dirty="0" smtClean="0"/>
              <a:t>در برابر ذرات سمي از كارايي بالايي برخوردار است</a:t>
            </a:r>
          </a:p>
          <a:p>
            <a:r>
              <a:rPr lang="fa-IR" sz="2000" dirty="0" smtClean="0"/>
              <a:t>مقاومت تنفسي نسبتا بالايي دارند</a:t>
            </a:r>
          </a:p>
          <a:p>
            <a:r>
              <a:rPr lang="fa-IR" sz="2000" dirty="0" smtClean="0"/>
              <a:t>بدليل استفاده از خاصيت الكترواستاتيك سطح فيلتراسيون كم شده كه اين امر باعث توليد رسپيراتور هاي كوچكتر شده </a:t>
            </a:r>
          </a:p>
          <a:p>
            <a:r>
              <a:rPr lang="fa-IR" sz="2000" dirty="0" smtClean="0"/>
              <a:t>از كلاس 1 تا 10 آن موجود است</a:t>
            </a:r>
            <a:endParaRPr lang="fa-IR" sz="2000" dirty="0"/>
          </a:p>
        </p:txBody>
      </p:sp>
      <p:sp>
        <p:nvSpPr>
          <p:cNvPr id="3" name="Title 2"/>
          <p:cNvSpPr>
            <a:spLocks noGrp="1"/>
          </p:cNvSpPr>
          <p:nvPr>
            <p:ph type="title"/>
          </p:nvPr>
        </p:nvSpPr>
        <p:spPr/>
        <p:txBody>
          <a:bodyPr/>
          <a:lstStyle/>
          <a:p>
            <a:pPr algn="ctr"/>
            <a:r>
              <a:rPr lang="fa-IR" dirty="0" smtClean="0"/>
              <a:t>فيلتر با كارايي بالا</a:t>
            </a:r>
            <a:endParaRPr lang="fa-IR" dirty="0"/>
          </a:p>
        </p:txBody>
      </p:sp>
      <p:pic>
        <p:nvPicPr>
          <p:cNvPr id="4" name="Picture 3" descr="3m-powerflow-filters-450-01-01r20-2251.jpg"/>
          <p:cNvPicPr>
            <a:picLocks noChangeAspect="1"/>
          </p:cNvPicPr>
          <p:nvPr/>
        </p:nvPicPr>
        <p:blipFill>
          <a:blip r:embed="rId2" cstate="print"/>
          <a:stretch>
            <a:fillRect/>
          </a:stretch>
        </p:blipFill>
        <p:spPr>
          <a:xfrm>
            <a:off x="2357422" y="3714752"/>
            <a:ext cx="2547942" cy="2547942"/>
          </a:xfrm>
          <a:prstGeom prst="rect">
            <a:avLst/>
          </a:prstGeom>
        </p:spPr>
      </p:pic>
      <p:pic>
        <p:nvPicPr>
          <p:cNvPr id="5" name="Picture 4" descr="high efficiency filter.jpg"/>
          <p:cNvPicPr>
            <a:picLocks noChangeAspect="1"/>
          </p:cNvPicPr>
          <p:nvPr/>
        </p:nvPicPr>
        <p:blipFill>
          <a:blip r:embed="rId3" cstate="print"/>
          <a:stretch>
            <a:fillRect/>
          </a:stretch>
        </p:blipFill>
        <p:spPr>
          <a:xfrm>
            <a:off x="5643570" y="4000504"/>
            <a:ext cx="1937288" cy="1937288"/>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gn="l"/>
            <a:r>
              <a:rPr lang="en-US" dirty="0" smtClean="0"/>
              <a:t>Microelectronics (</a:t>
            </a:r>
            <a:r>
              <a:rPr lang="en-US" dirty="0" err="1" smtClean="0"/>
              <a:t>eg</a:t>
            </a:r>
            <a:r>
              <a:rPr lang="en-US" dirty="0" smtClean="0"/>
              <a:t>. semiconductor </a:t>
            </a:r>
            <a:r>
              <a:rPr lang="en-US" dirty="0" err="1" smtClean="0"/>
              <a:t>cleanrooms</a:t>
            </a:r>
            <a:r>
              <a:rPr lang="en-US" dirty="0" smtClean="0"/>
              <a:t>) </a:t>
            </a:r>
          </a:p>
          <a:p>
            <a:pPr algn="l"/>
            <a:r>
              <a:rPr lang="en-US" dirty="0" smtClean="0"/>
              <a:t>Pharmaceutical </a:t>
            </a:r>
          </a:p>
          <a:p>
            <a:pPr algn="l"/>
            <a:r>
              <a:rPr lang="en-US" dirty="0" smtClean="0"/>
              <a:t>Bio and gene technology </a:t>
            </a:r>
          </a:p>
          <a:p>
            <a:pPr algn="l"/>
            <a:r>
              <a:rPr lang="en-US" dirty="0" smtClean="0"/>
              <a:t>Chemical industry </a:t>
            </a:r>
          </a:p>
          <a:p>
            <a:pPr algn="l"/>
            <a:r>
              <a:rPr lang="en-US" dirty="0" smtClean="0"/>
              <a:t>Nuclear air ventilation </a:t>
            </a:r>
          </a:p>
          <a:p>
            <a:pPr algn="l"/>
            <a:r>
              <a:rPr lang="en-US" dirty="0" smtClean="0"/>
              <a:t>Waste incinerators </a:t>
            </a:r>
          </a:p>
          <a:p>
            <a:pPr algn="l"/>
            <a:r>
              <a:rPr lang="en-US" dirty="0" smtClean="0"/>
              <a:t>Hospital operating rooms </a:t>
            </a:r>
          </a:p>
          <a:p>
            <a:pPr algn="l"/>
            <a:r>
              <a:rPr lang="en-US" dirty="0" smtClean="0"/>
              <a:t>Emergency burn centers </a:t>
            </a:r>
          </a:p>
          <a:p>
            <a:pPr algn="l"/>
            <a:r>
              <a:rPr lang="en-US" dirty="0" smtClean="0"/>
              <a:t>Cosmetics </a:t>
            </a:r>
          </a:p>
          <a:p>
            <a:pPr algn="l"/>
            <a:r>
              <a:rPr lang="en-US" dirty="0" smtClean="0"/>
              <a:t>Medical industry </a:t>
            </a:r>
          </a:p>
          <a:p>
            <a:pPr algn="l"/>
            <a:r>
              <a:rPr lang="en-US" dirty="0" smtClean="0"/>
              <a:t>Food industry </a:t>
            </a:r>
          </a:p>
          <a:p>
            <a:pPr algn="l"/>
            <a:r>
              <a:rPr lang="en-US" dirty="0" smtClean="0"/>
              <a:t>Optical industry </a:t>
            </a:r>
          </a:p>
          <a:p>
            <a:pPr algn="l"/>
            <a:r>
              <a:rPr lang="en-US" dirty="0" smtClean="0"/>
              <a:t>Automotive industry </a:t>
            </a:r>
          </a:p>
          <a:p>
            <a:pPr algn="l"/>
            <a:r>
              <a:rPr lang="en-US" dirty="0" smtClean="0"/>
              <a:t>Precision engineering </a:t>
            </a:r>
          </a:p>
          <a:p>
            <a:pPr algn="l"/>
            <a:r>
              <a:rPr lang="en-US" dirty="0" err="1" smtClean="0"/>
              <a:t>Nanomaterials</a:t>
            </a:r>
            <a:r>
              <a:rPr lang="en-US" dirty="0" smtClean="0"/>
              <a:t> </a:t>
            </a:r>
          </a:p>
          <a:p>
            <a:pPr algn="l"/>
            <a:r>
              <a:rPr lang="en-US" dirty="0" smtClean="0"/>
              <a:t>Space industry </a:t>
            </a:r>
          </a:p>
          <a:p>
            <a:pPr algn="l"/>
            <a:r>
              <a:rPr lang="en-US" dirty="0" smtClean="0"/>
              <a:t>Military equipment </a:t>
            </a:r>
          </a:p>
          <a:p>
            <a:pPr algn="l"/>
            <a:r>
              <a:rPr lang="en-US" dirty="0" smtClean="0"/>
              <a:t>Power and energy plants </a:t>
            </a:r>
          </a:p>
          <a:p>
            <a:pPr algn="l"/>
            <a:endParaRPr lang="fa-IR" dirty="0"/>
          </a:p>
        </p:txBody>
      </p:sp>
      <p:sp>
        <p:nvSpPr>
          <p:cNvPr id="3" name="Title 2"/>
          <p:cNvSpPr>
            <a:spLocks noGrp="1"/>
          </p:cNvSpPr>
          <p:nvPr>
            <p:ph type="title"/>
          </p:nvPr>
        </p:nvSpPr>
        <p:spPr/>
        <p:txBody>
          <a:bodyPr>
            <a:normAutofit fontScale="90000"/>
          </a:bodyPr>
          <a:lstStyle/>
          <a:p>
            <a:pPr algn="ctr"/>
            <a:r>
              <a:rPr lang="fa-IR" dirty="0" smtClean="0"/>
              <a:t>برخي صنايعي كه از فيلتر با كارايي بالا مي توانند استفاده نمايند</a:t>
            </a:r>
            <a:endParaRPr lang="fa-I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هواي محتوي گاز يا بخار از روي كارتريج يا كانيستر عبور مي كند</a:t>
            </a:r>
          </a:p>
          <a:p>
            <a:r>
              <a:rPr lang="fa-IR" dirty="0" smtClean="0"/>
              <a:t>بيشتر حاوي ذغال فعال يا مواد واكنش پذير با آلاينده مي باشد</a:t>
            </a:r>
          </a:p>
          <a:p>
            <a:r>
              <a:rPr lang="fa-IR" dirty="0" smtClean="0"/>
              <a:t>نوع كارتريج يا كانيستر براي آلاينده ها اختصاصي است از كاربرد عمومي آنها خودداري شود</a:t>
            </a:r>
          </a:p>
          <a:p>
            <a:r>
              <a:rPr lang="fa-IR" dirty="0" smtClean="0"/>
              <a:t>با استفاده از كد رنگي كه بر روي آنها نقش بسته نوع آلاينده اي را كه  جمع آوري مي شود را شناسايي مي نماييد</a:t>
            </a:r>
          </a:p>
          <a:p>
            <a:endParaRPr lang="fa-IR" dirty="0"/>
          </a:p>
        </p:txBody>
      </p:sp>
      <p:sp>
        <p:nvSpPr>
          <p:cNvPr id="3" name="Title 2"/>
          <p:cNvSpPr>
            <a:spLocks noGrp="1"/>
          </p:cNvSpPr>
          <p:nvPr>
            <p:ph type="title"/>
          </p:nvPr>
        </p:nvSpPr>
        <p:spPr/>
        <p:txBody>
          <a:bodyPr/>
          <a:lstStyle/>
          <a:p>
            <a:pPr algn="ctr"/>
            <a:r>
              <a:rPr lang="fa-IR" dirty="0" smtClean="0"/>
              <a:t>گاز ها و بخارات</a:t>
            </a:r>
            <a:endParaRPr lang="fa-IR" dirty="0"/>
          </a:p>
        </p:txBody>
      </p:sp>
      <p:pic>
        <p:nvPicPr>
          <p:cNvPr id="4" name="Picture 3" descr="gas-masks.jpg"/>
          <p:cNvPicPr>
            <a:picLocks noChangeAspect="1"/>
          </p:cNvPicPr>
          <p:nvPr/>
        </p:nvPicPr>
        <p:blipFill>
          <a:blip r:embed="rId2" cstate="print"/>
          <a:stretch>
            <a:fillRect/>
          </a:stretch>
        </p:blipFill>
        <p:spPr>
          <a:xfrm>
            <a:off x="5000628" y="4214818"/>
            <a:ext cx="3929090" cy="241857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رفع تكليف در برابر قوانين و بازرسان دولتي كه باعث تهيه ارزان قيمت ترين لوازم مي شود</a:t>
            </a:r>
          </a:p>
          <a:p>
            <a:r>
              <a:rPr lang="fa-IR" dirty="0" smtClean="0"/>
              <a:t>قيمت بالا نشان دهنده كيفيت بالاي لوازم حفاظت فردي مي باشد كه هر دو نگرش غلط مي باشد.</a:t>
            </a:r>
            <a:endParaRPr lang="fa-IR" dirty="0"/>
          </a:p>
        </p:txBody>
      </p:sp>
      <p:sp>
        <p:nvSpPr>
          <p:cNvPr id="2" name="Title 1"/>
          <p:cNvSpPr>
            <a:spLocks noGrp="1"/>
          </p:cNvSpPr>
          <p:nvPr>
            <p:ph type="title"/>
          </p:nvPr>
        </p:nvSpPr>
        <p:spPr/>
        <p:txBody>
          <a:bodyPr>
            <a:normAutofit fontScale="90000"/>
          </a:bodyPr>
          <a:lstStyle/>
          <a:p>
            <a:r>
              <a:rPr lang="fa-IR" dirty="0" smtClean="0">
                <a:solidFill>
                  <a:srgbClr val="C00000"/>
                </a:solidFill>
                <a:cs typeface="2  Titr" pitchFamily="2" charset="-78"/>
              </a:rPr>
              <a:t>ديدگاههاي مديريتي در خصوص تهيه لوازم حفاظت فردي</a:t>
            </a:r>
            <a:endParaRPr lang="fa-IR" dirty="0">
              <a:solidFill>
                <a:srgbClr val="C00000"/>
              </a:solidFill>
              <a:cs typeface="2  Titr" pitchFamily="2" charset="-78"/>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اگر هم گردو غبار سمي داشته باشيم هم گاز و بخار از ماسك دو قلو استفاده مي كنيم</a:t>
            </a:r>
          </a:p>
          <a:p>
            <a:r>
              <a:rPr lang="fa-IR" dirty="0" smtClean="0"/>
              <a:t>اگر دو نوع گاز متفاوت داشته باشيم بايد از كارتريج ايي چند كاره استفاده نماييم</a:t>
            </a:r>
          </a:p>
          <a:p>
            <a:endParaRPr lang="fa-IR" dirty="0"/>
          </a:p>
        </p:txBody>
      </p:sp>
      <p:sp>
        <p:nvSpPr>
          <p:cNvPr id="3" name="Title 2"/>
          <p:cNvSpPr>
            <a:spLocks noGrp="1"/>
          </p:cNvSpPr>
          <p:nvPr>
            <p:ph type="title"/>
          </p:nvPr>
        </p:nvSpPr>
        <p:spPr/>
        <p:txBody>
          <a:bodyPr/>
          <a:lstStyle/>
          <a:p>
            <a:pPr algn="ctr"/>
            <a:r>
              <a:rPr lang="fa-IR" dirty="0" smtClean="0"/>
              <a:t>گاز و بخار</a:t>
            </a:r>
            <a:endParaRPr lang="fa-IR" dirty="0"/>
          </a:p>
        </p:txBody>
      </p:sp>
      <p:pic>
        <p:nvPicPr>
          <p:cNvPr id="4" name="Picture 3" descr="PCPCA1P2.jpg"/>
          <p:cNvPicPr>
            <a:picLocks noChangeAspect="1"/>
          </p:cNvPicPr>
          <p:nvPr/>
        </p:nvPicPr>
        <p:blipFill>
          <a:blip r:embed="rId2" cstate="print"/>
          <a:stretch>
            <a:fillRect/>
          </a:stretch>
        </p:blipFill>
        <p:spPr>
          <a:xfrm>
            <a:off x="3214678" y="2928934"/>
            <a:ext cx="3514725" cy="310515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28596" y="1357298"/>
          <a:ext cx="8358246" cy="5120640"/>
        </p:xfrm>
        <a:graphic>
          <a:graphicData uri="http://schemas.openxmlformats.org/drawingml/2006/table">
            <a:tbl>
              <a:tblPr rtl="1" firstRow="1" bandRow="1">
                <a:tableStyleId>{5C22544A-7EE6-4342-B048-85BDC9FD1C3A}</a:tableStyleId>
              </a:tblPr>
              <a:tblGrid>
                <a:gridCol w="3698952"/>
                <a:gridCol w="4659294"/>
              </a:tblGrid>
              <a:tr h="318476">
                <a:tc>
                  <a:txBody>
                    <a:bodyPr/>
                    <a:lstStyle/>
                    <a:p>
                      <a:pPr algn="ctr" rtl="1"/>
                      <a:r>
                        <a:rPr lang="fa-IR" dirty="0" smtClean="0"/>
                        <a:t>ماده آلاينده</a:t>
                      </a:r>
                      <a:endParaRPr lang="fa-IR" dirty="0"/>
                    </a:p>
                  </a:txBody>
                  <a:tcPr/>
                </a:tc>
                <a:tc>
                  <a:txBody>
                    <a:bodyPr/>
                    <a:lstStyle/>
                    <a:p>
                      <a:pPr algn="ctr" rtl="1"/>
                      <a:r>
                        <a:rPr lang="fa-IR" dirty="0" smtClean="0"/>
                        <a:t>كد رنگي</a:t>
                      </a:r>
                      <a:endParaRPr lang="fa-IR" dirty="0"/>
                    </a:p>
                  </a:txBody>
                  <a:tcPr/>
                </a:tc>
              </a:tr>
              <a:tr h="318476">
                <a:tc>
                  <a:txBody>
                    <a:bodyPr/>
                    <a:lstStyle/>
                    <a:p>
                      <a:pPr rtl="1"/>
                      <a:r>
                        <a:rPr lang="fa-IR" dirty="0" smtClean="0">
                          <a:cs typeface="2  Nazanin" pitchFamily="2" charset="-78"/>
                        </a:rPr>
                        <a:t>گاز</a:t>
                      </a:r>
                      <a:r>
                        <a:rPr lang="fa-IR" baseline="0" dirty="0" smtClean="0">
                          <a:cs typeface="2  Nazanin" pitchFamily="2" charset="-78"/>
                        </a:rPr>
                        <a:t> هاي اسيدي</a:t>
                      </a:r>
                      <a:endParaRPr lang="fa-IR" dirty="0">
                        <a:cs typeface="2  Nazanin" pitchFamily="2" charset="-78"/>
                      </a:endParaRPr>
                    </a:p>
                  </a:txBody>
                  <a:tcPr/>
                </a:tc>
                <a:tc>
                  <a:txBody>
                    <a:bodyPr/>
                    <a:lstStyle/>
                    <a:p>
                      <a:pPr algn="ctr" rtl="1"/>
                      <a:r>
                        <a:rPr lang="fa-IR" dirty="0" smtClean="0">
                          <a:cs typeface="2  Nazanin" pitchFamily="2" charset="-78"/>
                        </a:rPr>
                        <a:t>سفيد</a:t>
                      </a:r>
                      <a:endParaRPr lang="fa-IR" dirty="0">
                        <a:cs typeface="2  Nazanin" pitchFamily="2" charset="-78"/>
                      </a:endParaRPr>
                    </a:p>
                  </a:txBody>
                  <a:tcPr/>
                </a:tc>
              </a:tr>
              <a:tr h="318476">
                <a:tc>
                  <a:txBody>
                    <a:bodyPr/>
                    <a:lstStyle/>
                    <a:p>
                      <a:pPr rtl="1"/>
                      <a:r>
                        <a:rPr lang="fa-IR" dirty="0" smtClean="0">
                          <a:cs typeface="2  Nazanin" pitchFamily="2" charset="-78"/>
                        </a:rPr>
                        <a:t>گاز اسيد سيانيدريك</a:t>
                      </a:r>
                      <a:endParaRPr lang="fa-IR" dirty="0">
                        <a:cs typeface="2  Nazanin" pitchFamily="2" charset="-78"/>
                      </a:endParaRPr>
                    </a:p>
                  </a:txBody>
                  <a:tcPr/>
                </a:tc>
                <a:tc>
                  <a:txBody>
                    <a:bodyPr/>
                    <a:lstStyle/>
                    <a:p>
                      <a:pPr algn="ctr" rtl="1"/>
                      <a:r>
                        <a:rPr lang="fa-IR" dirty="0" smtClean="0">
                          <a:cs typeface="2  Nazanin" pitchFamily="2" charset="-78"/>
                        </a:rPr>
                        <a:t>سفيد با نوار هاي سبز با عرض كمتر از نيم اينچ</a:t>
                      </a:r>
                      <a:endParaRPr lang="fa-IR" dirty="0">
                        <a:cs typeface="2  Nazanin" pitchFamily="2" charset="-78"/>
                      </a:endParaRPr>
                    </a:p>
                  </a:txBody>
                  <a:tcPr/>
                </a:tc>
              </a:tr>
              <a:tr h="318476">
                <a:tc>
                  <a:txBody>
                    <a:bodyPr/>
                    <a:lstStyle/>
                    <a:p>
                      <a:pPr rtl="1"/>
                      <a:r>
                        <a:rPr lang="fa-IR" dirty="0" smtClean="0">
                          <a:cs typeface="2  Nazanin" pitchFamily="2" charset="-78"/>
                        </a:rPr>
                        <a:t>گاز كلر</a:t>
                      </a:r>
                      <a:endParaRPr lang="fa-IR" dirty="0">
                        <a:cs typeface="2  Nazanin" pitchFamily="2" charset="-78"/>
                      </a:endParaRPr>
                    </a:p>
                  </a:txBody>
                  <a:tcPr/>
                </a:tc>
                <a:tc>
                  <a:txBody>
                    <a:bodyPr/>
                    <a:lstStyle/>
                    <a:p>
                      <a:pPr algn="ctr" rtl="1"/>
                      <a:r>
                        <a:rPr lang="fa-IR" dirty="0" smtClean="0">
                          <a:cs typeface="2  Nazanin" pitchFamily="2" charset="-78"/>
                        </a:rPr>
                        <a:t>سفيد با نوار زرد با عرض كمتر از نيم اينچ</a:t>
                      </a:r>
                      <a:endParaRPr lang="fa-IR" dirty="0">
                        <a:cs typeface="2  Nazanin" pitchFamily="2" charset="-78"/>
                      </a:endParaRPr>
                    </a:p>
                  </a:txBody>
                  <a:tcPr/>
                </a:tc>
              </a:tr>
              <a:tr h="318476">
                <a:tc>
                  <a:txBody>
                    <a:bodyPr/>
                    <a:lstStyle/>
                    <a:p>
                      <a:pPr rtl="1"/>
                      <a:r>
                        <a:rPr lang="fa-IR" dirty="0" smtClean="0">
                          <a:cs typeface="2  Nazanin" pitchFamily="2" charset="-78"/>
                        </a:rPr>
                        <a:t>بخارات آلي</a:t>
                      </a:r>
                      <a:endParaRPr lang="fa-IR" dirty="0">
                        <a:cs typeface="2  Nazanin" pitchFamily="2" charset="-78"/>
                      </a:endParaRPr>
                    </a:p>
                  </a:txBody>
                  <a:tcPr/>
                </a:tc>
                <a:tc>
                  <a:txBody>
                    <a:bodyPr/>
                    <a:lstStyle/>
                    <a:p>
                      <a:pPr algn="ctr" rtl="1"/>
                      <a:r>
                        <a:rPr lang="fa-IR" dirty="0" smtClean="0">
                          <a:cs typeface="2  Nazanin" pitchFamily="2" charset="-78"/>
                        </a:rPr>
                        <a:t>سياه</a:t>
                      </a:r>
                      <a:endParaRPr lang="fa-IR" dirty="0">
                        <a:cs typeface="2  Nazanin" pitchFamily="2" charset="-78"/>
                      </a:endParaRPr>
                    </a:p>
                  </a:txBody>
                  <a:tcPr/>
                </a:tc>
              </a:tr>
              <a:tr h="318476">
                <a:tc>
                  <a:txBody>
                    <a:bodyPr/>
                    <a:lstStyle/>
                    <a:p>
                      <a:pPr rtl="1"/>
                      <a:r>
                        <a:rPr lang="fa-IR" dirty="0" smtClean="0">
                          <a:cs typeface="2  Nazanin" pitchFamily="2" charset="-78"/>
                        </a:rPr>
                        <a:t>گاز آمونياك</a:t>
                      </a:r>
                      <a:endParaRPr lang="fa-IR" dirty="0">
                        <a:cs typeface="2  Nazanin" pitchFamily="2" charset="-78"/>
                      </a:endParaRPr>
                    </a:p>
                  </a:txBody>
                  <a:tcPr/>
                </a:tc>
                <a:tc>
                  <a:txBody>
                    <a:bodyPr/>
                    <a:lstStyle/>
                    <a:p>
                      <a:pPr algn="ctr" rtl="1"/>
                      <a:r>
                        <a:rPr lang="fa-IR" dirty="0" smtClean="0">
                          <a:cs typeface="2  Nazanin" pitchFamily="2" charset="-78"/>
                        </a:rPr>
                        <a:t>سبز</a:t>
                      </a:r>
                      <a:endParaRPr lang="fa-IR" dirty="0">
                        <a:cs typeface="2  Nazanin" pitchFamily="2" charset="-78"/>
                      </a:endParaRPr>
                    </a:p>
                  </a:txBody>
                  <a:tcPr/>
                </a:tc>
              </a:tr>
              <a:tr h="318476">
                <a:tc>
                  <a:txBody>
                    <a:bodyPr/>
                    <a:lstStyle/>
                    <a:p>
                      <a:pPr rtl="1"/>
                      <a:r>
                        <a:rPr lang="fa-IR" dirty="0" smtClean="0">
                          <a:cs typeface="2  Nazanin" pitchFamily="2" charset="-78"/>
                        </a:rPr>
                        <a:t>گاز هاي اسيدي به همرا آمونياك</a:t>
                      </a:r>
                      <a:endParaRPr lang="fa-IR" dirty="0">
                        <a:cs typeface="2  Nazanin" pitchFamily="2" charset="-78"/>
                      </a:endParaRPr>
                    </a:p>
                  </a:txBody>
                  <a:tcPr/>
                </a:tc>
                <a:tc>
                  <a:txBody>
                    <a:bodyPr/>
                    <a:lstStyle/>
                    <a:p>
                      <a:pPr algn="ctr" rtl="1"/>
                      <a:r>
                        <a:rPr lang="fa-IR" dirty="0" smtClean="0">
                          <a:cs typeface="2  Nazanin" pitchFamily="2" charset="-78"/>
                        </a:rPr>
                        <a:t>سبز با نوار سفيد به عرض نيم اينچ</a:t>
                      </a:r>
                      <a:endParaRPr lang="fa-IR" dirty="0">
                        <a:cs typeface="2  Nazanin" pitchFamily="2" charset="-78"/>
                      </a:endParaRPr>
                    </a:p>
                  </a:txBody>
                  <a:tcPr/>
                </a:tc>
              </a:tr>
              <a:tr h="318476">
                <a:tc>
                  <a:txBody>
                    <a:bodyPr/>
                    <a:lstStyle/>
                    <a:p>
                      <a:pPr rtl="1"/>
                      <a:r>
                        <a:rPr lang="fa-IR" dirty="0" smtClean="0">
                          <a:cs typeface="2  Nazanin" pitchFamily="2" charset="-78"/>
                        </a:rPr>
                        <a:t>منوكسيد</a:t>
                      </a:r>
                      <a:r>
                        <a:rPr lang="fa-IR" baseline="0" dirty="0" smtClean="0">
                          <a:cs typeface="2  Nazanin" pitchFamily="2" charset="-78"/>
                        </a:rPr>
                        <a:t> كربن</a:t>
                      </a:r>
                      <a:endParaRPr lang="fa-IR" dirty="0">
                        <a:cs typeface="2  Nazanin" pitchFamily="2" charset="-78"/>
                      </a:endParaRPr>
                    </a:p>
                  </a:txBody>
                  <a:tcPr/>
                </a:tc>
                <a:tc>
                  <a:txBody>
                    <a:bodyPr/>
                    <a:lstStyle/>
                    <a:p>
                      <a:pPr algn="ctr" rtl="1"/>
                      <a:r>
                        <a:rPr lang="fa-IR" dirty="0" smtClean="0">
                          <a:cs typeface="2  Nazanin" pitchFamily="2" charset="-78"/>
                        </a:rPr>
                        <a:t>آبي</a:t>
                      </a:r>
                      <a:endParaRPr lang="fa-IR" dirty="0">
                        <a:cs typeface="2  Nazanin" pitchFamily="2" charset="-78"/>
                      </a:endParaRPr>
                    </a:p>
                  </a:txBody>
                  <a:tcPr/>
                </a:tc>
              </a:tr>
              <a:tr h="318476">
                <a:tc>
                  <a:txBody>
                    <a:bodyPr/>
                    <a:lstStyle/>
                    <a:p>
                      <a:pPr rtl="1"/>
                      <a:r>
                        <a:rPr lang="fa-IR" dirty="0" smtClean="0">
                          <a:cs typeface="2  Nazanin" pitchFamily="2" charset="-78"/>
                        </a:rPr>
                        <a:t>گازهاي اسيدي و بخارات آلي</a:t>
                      </a:r>
                      <a:endParaRPr lang="fa-IR" dirty="0">
                        <a:cs typeface="2  Nazanin" pitchFamily="2" charset="-78"/>
                      </a:endParaRPr>
                    </a:p>
                  </a:txBody>
                  <a:tcPr/>
                </a:tc>
                <a:tc>
                  <a:txBody>
                    <a:bodyPr/>
                    <a:lstStyle/>
                    <a:p>
                      <a:pPr algn="ctr" rtl="1"/>
                      <a:r>
                        <a:rPr lang="fa-IR" dirty="0" smtClean="0">
                          <a:cs typeface="2  Nazanin" pitchFamily="2" charset="-78"/>
                        </a:rPr>
                        <a:t>زرد</a:t>
                      </a:r>
                      <a:endParaRPr lang="fa-IR" dirty="0">
                        <a:cs typeface="2  Nazanin" pitchFamily="2" charset="-78"/>
                      </a:endParaRPr>
                    </a:p>
                  </a:txBody>
                  <a:tcPr/>
                </a:tc>
              </a:tr>
              <a:tr h="318476">
                <a:tc>
                  <a:txBody>
                    <a:bodyPr/>
                    <a:lstStyle/>
                    <a:p>
                      <a:pPr rtl="1"/>
                      <a:r>
                        <a:rPr lang="fa-IR" dirty="0" smtClean="0">
                          <a:cs typeface="2  Nazanin" pitchFamily="2" charset="-78"/>
                        </a:rPr>
                        <a:t>گاز اسيد سيانيدريك و بخارات</a:t>
                      </a:r>
                      <a:r>
                        <a:rPr lang="fa-IR" baseline="0" dirty="0" smtClean="0">
                          <a:cs typeface="2  Nazanin" pitchFamily="2" charset="-78"/>
                        </a:rPr>
                        <a:t> كلرو پيكرين</a:t>
                      </a:r>
                      <a:endParaRPr lang="fa-IR" dirty="0">
                        <a:cs typeface="2  Nazanin" pitchFamily="2" charset="-78"/>
                      </a:endParaRPr>
                    </a:p>
                  </a:txBody>
                  <a:tcPr/>
                </a:tc>
                <a:tc>
                  <a:txBody>
                    <a:bodyPr/>
                    <a:lstStyle/>
                    <a:p>
                      <a:pPr algn="ctr" rtl="1"/>
                      <a:r>
                        <a:rPr lang="fa-IR" dirty="0" smtClean="0">
                          <a:cs typeface="2  Nazanin" pitchFamily="2" charset="-78"/>
                        </a:rPr>
                        <a:t>زرد با نوار آبي </a:t>
                      </a:r>
                      <a:endParaRPr lang="fa-IR" dirty="0">
                        <a:cs typeface="2  Nazanin" pitchFamily="2" charset="-78"/>
                      </a:endParaRPr>
                    </a:p>
                  </a:txBody>
                  <a:tcPr/>
                </a:tc>
              </a:tr>
              <a:tr h="318476">
                <a:tc>
                  <a:txBody>
                    <a:bodyPr/>
                    <a:lstStyle/>
                    <a:p>
                      <a:pPr rtl="1"/>
                      <a:r>
                        <a:rPr lang="fa-IR" dirty="0" smtClean="0">
                          <a:cs typeface="2  Nazanin" pitchFamily="2" charset="-78"/>
                        </a:rPr>
                        <a:t>گاز اسيدي به همراه</a:t>
                      </a:r>
                      <a:r>
                        <a:rPr lang="fa-IR" baseline="0" dirty="0" smtClean="0">
                          <a:cs typeface="2  Nazanin" pitchFamily="2" charset="-78"/>
                        </a:rPr>
                        <a:t> بخارات آلي و امونياك</a:t>
                      </a:r>
                      <a:endParaRPr lang="fa-IR" dirty="0">
                        <a:cs typeface="2  Nazanin" pitchFamily="2" charset="-78"/>
                      </a:endParaRPr>
                    </a:p>
                  </a:txBody>
                  <a:tcPr/>
                </a:tc>
                <a:tc>
                  <a:txBody>
                    <a:bodyPr/>
                    <a:lstStyle/>
                    <a:p>
                      <a:pPr algn="ctr" rtl="1"/>
                      <a:r>
                        <a:rPr lang="fa-IR" dirty="0" smtClean="0">
                          <a:cs typeface="2  Nazanin" pitchFamily="2" charset="-78"/>
                        </a:rPr>
                        <a:t>قهوه اي</a:t>
                      </a:r>
                      <a:endParaRPr lang="fa-IR" dirty="0">
                        <a:cs typeface="2  Nazanin" pitchFamily="2" charset="-78"/>
                      </a:endParaRPr>
                    </a:p>
                  </a:txBody>
                  <a:tcPr/>
                </a:tc>
              </a:tr>
              <a:tr h="318476">
                <a:tc>
                  <a:txBody>
                    <a:bodyPr/>
                    <a:lstStyle/>
                    <a:p>
                      <a:pPr rtl="1"/>
                      <a:r>
                        <a:rPr lang="fa-IR" dirty="0" smtClean="0">
                          <a:cs typeface="2  Nazanin" pitchFamily="2" charset="-78"/>
                        </a:rPr>
                        <a:t>مواد راديو اكتيو به استثناي تريتيوم</a:t>
                      </a:r>
                      <a:endParaRPr lang="fa-IR" dirty="0">
                        <a:cs typeface="2  Nazanin" pitchFamily="2" charset="-78"/>
                      </a:endParaRPr>
                    </a:p>
                  </a:txBody>
                  <a:tcPr/>
                </a:tc>
                <a:tc>
                  <a:txBody>
                    <a:bodyPr/>
                    <a:lstStyle/>
                    <a:p>
                      <a:pPr algn="ctr" rtl="1"/>
                      <a:r>
                        <a:rPr lang="fa-IR" dirty="0" smtClean="0">
                          <a:cs typeface="2  Nazanin" pitchFamily="2" charset="-78"/>
                        </a:rPr>
                        <a:t>ارغواني</a:t>
                      </a:r>
                      <a:endParaRPr lang="fa-IR" dirty="0">
                        <a:cs typeface="2  Nazanin" pitchFamily="2" charset="-78"/>
                      </a:endParaRPr>
                    </a:p>
                  </a:txBody>
                  <a:tcPr/>
                </a:tc>
              </a:tr>
              <a:tr h="318476">
                <a:tc>
                  <a:txBody>
                    <a:bodyPr/>
                    <a:lstStyle/>
                    <a:p>
                      <a:pPr rtl="1"/>
                      <a:r>
                        <a:rPr lang="fa-IR" dirty="0" smtClean="0">
                          <a:cs typeface="2  Nazanin" pitchFamily="2" charset="-78"/>
                        </a:rPr>
                        <a:t>ائروسل ها به همراه گاز هاي فوق</a:t>
                      </a:r>
                      <a:endParaRPr lang="fa-IR" dirty="0">
                        <a:cs typeface="2  Nazanin" pitchFamily="2" charset="-78"/>
                      </a:endParaRPr>
                    </a:p>
                  </a:txBody>
                  <a:tcPr/>
                </a:tc>
                <a:tc>
                  <a:txBody>
                    <a:bodyPr/>
                    <a:lstStyle/>
                    <a:p>
                      <a:pPr algn="ctr" rtl="1"/>
                      <a:r>
                        <a:rPr lang="fa-IR" dirty="0" smtClean="0">
                          <a:cs typeface="2  Nazanin" pitchFamily="2" charset="-78"/>
                        </a:rPr>
                        <a:t>خاكستري</a:t>
                      </a:r>
                      <a:endParaRPr lang="fa-IR" dirty="0">
                        <a:cs typeface="2  Nazanin" pitchFamily="2" charset="-78"/>
                      </a:endParaRPr>
                    </a:p>
                  </a:txBody>
                  <a:tcPr/>
                </a:tc>
              </a:tr>
              <a:tr h="318476">
                <a:tc>
                  <a:txBody>
                    <a:bodyPr/>
                    <a:lstStyle/>
                    <a:p>
                      <a:pPr rtl="1"/>
                      <a:r>
                        <a:rPr lang="fa-IR" dirty="0" smtClean="0">
                          <a:cs typeface="2  Nazanin" pitchFamily="2" charset="-78"/>
                        </a:rPr>
                        <a:t>تمام الاينده هاي اتمسفري ذكر شده </a:t>
                      </a:r>
                      <a:endParaRPr lang="fa-IR" dirty="0">
                        <a:cs typeface="2  Nazanin" pitchFamily="2" charset="-78"/>
                      </a:endParaRPr>
                    </a:p>
                  </a:txBody>
                  <a:tcPr/>
                </a:tc>
                <a:tc>
                  <a:txBody>
                    <a:bodyPr/>
                    <a:lstStyle/>
                    <a:p>
                      <a:pPr algn="ctr" rtl="1"/>
                      <a:r>
                        <a:rPr lang="fa-IR" dirty="0" smtClean="0">
                          <a:cs typeface="2  Nazanin" pitchFamily="2" charset="-78"/>
                        </a:rPr>
                        <a:t>قرمز با نوار خاكستريبه عرض نيم اينچ</a:t>
                      </a:r>
                      <a:endParaRPr lang="fa-IR" dirty="0">
                        <a:cs typeface="2  Nazanin" pitchFamily="2" charset="-78"/>
                      </a:endParaRPr>
                    </a:p>
                  </a:txBody>
                  <a:tcPr/>
                </a:tc>
              </a:tr>
            </a:tbl>
          </a:graphicData>
        </a:graphic>
      </p:graphicFrame>
      <p:sp>
        <p:nvSpPr>
          <p:cNvPr id="3" name="Title 2"/>
          <p:cNvSpPr>
            <a:spLocks noGrp="1"/>
          </p:cNvSpPr>
          <p:nvPr>
            <p:ph type="title"/>
          </p:nvPr>
        </p:nvSpPr>
        <p:spPr/>
        <p:txBody>
          <a:bodyPr>
            <a:normAutofit fontScale="90000"/>
          </a:bodyPr>
          <a:lstStyle/>
          <a:p>
            <a:pPr algn="ctr"/>
            <a:r>
              <a:rPr lang="fa-IR" dirty="0" smtClean="0">
                <a:cs typeface="2  Nazanin" pitchFamily="2" charset="-78"/>
              </a:rPr>
              <a:t>كد رنگي انتخاب كارتريج بر اساس دستورالعمل </a:t>
            </a:r>
            <a:r>
              <a:rPr lang="en-US" dirty="0" smtClean="0">
                <a:cs typeface="2  Nazanin" pitchFamily="2" charset="-78"/>
              </a:rPr>
              <a:t>OSHA</a:t>
            </a:r>
            <a:endParaRPr lang="fa-IR" dirty="0">
              <a:cs typeface="2  Nazanin" pitchFamily="2" charset="-78"/>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14.jpg"/>
          <p:cNvPicPr>
            <a:picLocks noGrp="1" noChangeAspect="1"/>
          </p:cNvPicPr>
          <p:nvPr>
            <p:ph idx="1"/>
          </p:nvPr>
        </p:nvPicPr>
        <p:blipFill>
          <a:blip r:embed="rId2" cstate="print"/>
          <a:stretch>
            <a:fillRect/>
          </a:stretch>
        </p:blipFill>
        <p:spPr>
          <a:xfrm>
            <a:off x="4929190" y="1428736"/>
            <a:ext cx="3357586" cy="4890095"/>
          </a:xfrm>
        </p:spPr>
      </p:pic>
      <p:sp>
        <p:nvSpPr>
          <p:cNvPr id="3" name="Title 2"/>
          <p:cNvSpPr>
            <a:spLocks noGrp="1"/>
          </p:cNvSpPr>
          <p:nvPr>
            <p:ph type="title"/>
          </p:nvPr>
        </p:nvSpPr>
        <p:spPr/>
        <p:txBody>
          <a:bodyPr/>
          <a:lstStyle/>
          <a:p>
            <a:pPr algn="ctr"/>
            <a:r>
              <a:rPr lang="fa-IR" dirty="0" smtClean="0"/>
              <a:t>كد رنگي</a:t>
            </a:r>
            <a:endParaRPr lang="fa-I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2400" dirty="0" smtClean="0"/>
              <a:t>از طريق استشمام بو</a:t>
            </a:r>
          </a:p>
          <a:p>
            <a:r>
              <a:rPr lang="fa-IR" sz="2400" dirty="0" smtClean="0"/>
              <a:t>استفاده از نشانگر رنگي پايان خدمت </a:t>
            </a:r>
          </a:p>
          <a:p>
            <a:r>
              <a:rPr lang="fa-IR" sz="2400" dirty="0" smtClean="0"/>
              <a:t>عبور آلاينده از سطح جاذب و عدم جذب آن را </a:t>
            </a:r>
            <a:r>
              <a:rPr lang="en-US" sz="2400" dirty="0" smtClean="0"/>
              <a:t>Break through</a:t>
            </a:r>
            <a:r>
              <a:rPr lang="fa-IR" sz="2400" dirty="0" smtClean="0"/>
              <a:t> گويند</a:t>
            </a:r>
          </a:p>
          <a:p>
            <a:r>
              <a:rPr lang="fa-IR" sz="2400" dirty="0" smtClean="0"/>
              <a:t>با آغشته كردن ذغال فعال به برخي مواد شيميايي مي توان كارايي آن را افزايش داد مثلا آغشته كردن با يد كه مي توان جيوه را ازهواجدا نمود يا با آغشته كردن با برخي اكسيد هاي فلزي باعث جذب گازهاي اسيدي شد</a:t>
            </a:r>
          </a:p>
          <a:p>
            <a:r>
              <a:rPr lang="fa-IR" sz="2400" dirty="0" smtClean="0"/>
              <a:t>در مورد منوكسيد كربن جاذب آن هپكاليت(اكسيد مس و منگنز) نام دارد مه منوكسيد كربن را به دي اكسيد كربن تبديل مي كند چون رطوبت مانع اين كار مي شود ا جاذب رطوبت در آن استفاده مي شود در صورتي كه عامل خشك كننده اشباع شده باشد عمر كانيستر پايان يافته است. </a:t>
            </a:r>
          </a:p>
          <a:p>
            <a:endParaRPr lang="fa-IR" dirty="0"/>
          </a:p>
        </p:txBody>
      </p:sp>
      <p:sp>
        <p:nvSpPr>
          <p:cNvPr id="3" name="Title 2"/>
          <p:cNvSpPr>
            <a:spLocks noGrp="1"/>
          </p:cNvSpPr>
          <p:nvPr>
            <p:ph type="title"/>
          </p:nvPr>
        </p:nvSpPr>
        <p:spPr/>
        <p:txBody>
          <a:bodyPr/>
          <a:lstStyle/>
          <a:p>
            <a:pPr algn="ctr"/>
            <a:r>
              <a:rPr lang="fa-IR" dirty="0" smtClean="0"/>
              <a:t>چگونه بفهميم عمر كارتريج به پايان رسيده</a:t>
            </a:r>
            <a:endParaRPr lang="fa-I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 نسبت ميزان غلظت آلاينده  در خارج ماسك به داخل مي باشد. سازمان تدوين استاندارد براي مقايسه اين فاكتورو استاندارد سازي ماسك ها جدولي را ارائه داده است مبناي مقايسه نوعي از حفاظت است كه در استاندارد </a:t>
            </a:r>
            <a:r>
              <a:rPr lang="en-US" dirty="0" smtClean="0"/>
              <a:t>BS</a:t>
            </a:r>
            <a:r>
              <a:rPr lang="fa-IR" dirty="0" smtClean="0"/>
              <a:t> و </a:t>
            </a:r>
            <a:r>
              <a:rPr lang="en-US" dirty="0" smtClean="0"/>
              <a:t>ANSI</a:t>
            </a:r>
            <a:r>
              <a:rPr lang="fa-IR" dirty="0" smtClean="0"/>
              <a:t> به آن حداقل فاكتور حفاظتي مورد نياز و در استاندارد</a:t>
            </a:r>
            <a:r>
              <a:rPr lang="en-US" dirty="0" smtClean="0"/>
              <a:t>NIOSH</a:t>
            </a:r>
            <a:r>
              <a:rPr lang="fa-IR" dirty="0" smtClean="0"/>
              <a:t> فاكتور حفاظتي پيشنهادي يا </a:t>
            </a:r>
            <a:r>
              <a:rPr lang="en-US" dirty="0" smtClean="0"/>
              <a:t>APF</a:t>
            </a:r>
            <a:r>
              <a:rPr lang="fa-IR" dirty="0" smtClean="0"/>
              <a:t> مي گويند</a:t>
            </a:r>
          </a:p>
          <a:p>
            <a:r>
              <a:rPr lang="en-US" dirty="0" smtClean="0"/>
              <a:t>APF</a:t>
            </a:r>
            <a:r>
              <a:rPr lang="fa-IR" dirty="0" smtClean="0"/>
              <a:t> پيشنهادي </a:t>
            </a:r>
            <a:r>
              <a:rPr lang="en-US" dirty="0" err="1" smtClean="0"/>
              <a:t>Niosh</a:t>
            </a:r>
            <a:r>
              <a:rPr lang="fa-IR" dirty="0" smtClean="0"/>
              <a:t> براي ماسك هاي غبارگير </a:t>
            </a:r>
            <a:r>
              <a:rPr lang="en-US" dirty="0" smtClean="0"/>
              <a:t>5 </a:t>
            </a:r>
            <a:r>
              <a:rPr lang="fa-IR" dirty="0" smtClean="0"/>
              <a:t> مي باشد</a:t>
            </a:r>
            <a:endParaRPr lang="fa-IR" dirty="0"/>
          </a:p>
        </p:txBody>
      </p:sp>
      <p:sp>
        <p:nvSpPr>
          <p:cNvPr id="3" name="Title 2"/>
          <p:cNvSpPr>
            <a:spLocks noGrp="1"/>
          </p:cNvSpPr>
          <p:nvPr>
            <p:ph type="title"/>
          </p:nvPr>
        </p:nvSpPr>
        <p:spPr/>
        <p:txBody>
          <a:bodyPr/>
          <a:lstStyle/>
          <a:p>
            <a:pPr algn="ctr"/>
            <a:r>
              <a:rPr lang="fa-IR" dirty="0" smtClean="0"/>
              <a:t>فاكتور </a:t>
            </a:r>
            <a:r>
              <a:rPr lang="en-US" dirty="0" smtClean="0"/>
              <a:t>APF</a:t>
            </a:r>
            <a:endParaRPr lang="fa-I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2400" dirty="0" smtClean="0"/>
              <a:t>Half mask/Dust mask</a:t>
            </a:r>
            <a:br>
              <a:rPr lang="en-US" sz="2400" dirty="0" smtClean="0"/>
            </a:br>
            <a:r>
              <a:rPr lang="en-US" sz="2400" dirty="0" smtClean="0">
                <a:solidFill>
                  <a:srgbClr val="C00000"/>
                </a:solidFill>
              </a:rPr>
              <a:t>APF=10</a:t>
            </a:r>
            <a:r>
              <a:rPr lang="en-US" sz="2400" dirty="0" smtClean="0"/>
              <a:t/>
            </a:r>
            <a:br>
              <a:rPr lang="en-US" sz="2400" dirty="0" smtClean="0"/>
            </a:br>
            <a:endParaRPr lang="fa-IR" sz="24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143240" y="1928802"/>
            <a:ext cx="2867025" cy="3771900"/>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400" dirty="0" smtClean="0"/>
              <a:t>Half mask </a:t>
            </a:r>
            <a:br>
              <a:rPr lang="en-US" sz="2400" dirty="0" smtClean="0"/>
            </a:br>
            <a:r>
              <a:rPr lang="en-US" sz="2400" dirty="0" smtClean="0"/>
              <a:t>APF=10</a:t>
            </a:r>
            <a:endParaRPr lang="fa-IR" sz="24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057525" y="1843881"/>
            <a:ext cx="3028950" cy="3800475"/>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400" dirty="0" smtClean="0">
                <a:solidFill>
                  <a:schemeClr val="tx1"/>
                </a:solidFill>
              </a:rPr>
              <a:t>Full </a:t>
            </a:r>
            <a:r>
              <a:rPr lang="en-US" sz="2400" dirty="0" err="1" smtClean="0">
                <a:solidFill>
                  <a:schemeClr val="tx1"/>
                </a:solidFill>
              </a:rPr>
              <a:t>facepiece</a:t>
            </a:r>
            <a:r>
              <a:rPr lang="en-US" sz="2400" dirty="0" smtClean="0">
                <a:solidFill>
                  <a:schemeClr val="tx1"/>
                </a:solidFill>
              </a:rPr>
              <a:t> </a:t>
            </a:r>
            <a:r>
              <a:rPr lang="en-US" sz="2400" dirty="0" smtClean="0">
                <a:solidFill>
                  <a:srgbClr val="C00000"/>
                </a:solidFill>
              </a:rPr>
              <a:t/>
            </a:r>
            <a:br>
              <a:rPr lang="en-US" sz="2400" dirty="0" smtClean="0">
                <a:solidFill>
                  <a:srgbClr val="C00000"/>
                </a:solidFill>
              </a:rPr>
            </a:br>
            <a:r>
              <a:rPr lang="en-US" sz="2400" dirty="0" smtClean="0">
                <a:solidFill>
                  <a:srgbClr val="C00000"/>
                </a:solidFill>
              </a:rPr>
              <a:t>APF=50</a:t>
            </a:r>
            <a:endParaRPr lang="fa-IR" sz="2400" dirty="0">
              <a:solidFill>
                <a:srgbClr val="C00000"/>
              </a:solidFill>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3138487" y="1877219"/>
            <a:ext cx="2867025"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آزمون سنجش راندامان فيلتراسيون</a:t>
            </a:r>
          </a:p>
          <a:p>
            <a:r>
              <a:rPr lang="fa-IR" dirty="0" smtClean="0"/>
              <a:t>آزمون تععين نشتي كل</a:t>
            </a:r>
          </a:p>
          <a:p>
            <a:r>
              <a:rPr lang="fa-IR" smtClean="0"/>
              <a:t>آزمون سنجش مقاومت تنفسي فيلتر</a:t>
            </a:r>
            <a:endParaRPr lang="fa-IR"/>
          </a:p>
        </p:txBody>
      </p:sp>
      <p:sp>
        <p:nvSpPr>
          <p:cNvPr id="3" name="Title 2"/>
          <p:cNvSpPr>
            <a:spLocks noGrp="1"/>
          </p:cNvSpPr>
          <p:nvPr>
            <p:ph type="title"/>
          </p:nvPr>
        </p:nvSpPr>
        <p:spPr/>
        <p:txBody>
          <a:bodyPr/>
          <a:lstStyle/>
          <a:p>
            <a:pPr algn="ctr"/>
            <a:r>
              <a:rPr lang="fa-IR" dirty="0" smtClean="0"/>
              <a:t>انواع آزمون هاي ماسك هاي غبارگير</a:t>
            </a:r>
            <a:endParaRPr lang="fa-I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sz="2400" dirty="0" smtClean="0"/>
              <a:t>بحث و آموزش در خصوص قابليتها و محدويتهاي لوازم حفاظت فردي</a:t>
            </a:r>
          </a:p>
          <a:p>
            <a:r>
              <a:rPr lang="fa-IR" sz="2400" dirty="0" smtClean="0"/>
              <a:t>آموزش نحوه صحيح استفاده از لوازم و نحوه پوشيدن و در آوردن</a:t>
            </a:r>
          </a:p>
          <a:p>
            <a:r>
              <a:rPr lang="fa-IR" sz="2400" dirty="0" smtClean="0"/>
              <a:t>آموزش  عملي استفاده از لوازم قبل از لوازم حفاظت فردي به كارگر و سر پرستان</a:t>
            </a:r>
          </a:p>
          <a:p>
            <a:r>
              <a:rPr lang="fa-IR" sz="2400" dirty="0" smtClean="0"/>
              <a:t>آموزش نگهداري و نظافت وسايل حفظت فردي</a:t>
            </a:r>
          </a:p>
          <a:p>
            <a:endParaRPr lang="fa-IR" sz="2400" dirty="0"/>
          </a:p>
        </p:txBody>
      </p:sp>
      <p:sp>
        <p:nvSpPr>
          <p:cNvPr id="2" name="Title 1"/>
          <p:cNvSpPr>
            <a:spLocks noGrp="1"/>
          </p:cNvSpPr>
          <p:nvPr>
            <p:ph type="title"/>
          </p:nvPr>
        </p:nvSpPr>
        <p:spPr>
          <a:xfrm>
            <a:off x="428596" y="285728"/>
            <a:ext cx="8229600" cy="1143000"/>
          </a:xfrm>
        </p:spPr>
        <p:txBody>
          <a:bodyPr/>
          <a:lstStyle/>
          <a:p>
            <a:pPr algn="ctr"/>
            <a:r>
              <a:rPr lang="fa-IR" dirty="0" smtClean="0">
                <a:solidFill>
                  <a:srgbClr val="C00000"/>
                </a:solidFill>
                <a:cs typeface="2  Titr" pitchFamily="2" charset="-78"/>
              </a:rPr>
              <a:t>كارگران</a:t>
            </a:r>
            <a:endParaRPr lang="fa-IR" dirty="0">
              <a:solidFill>
                <a:srgbClr val="C00000"/>
              </a:solidFill>
              <a:cs typeface="2  Titr"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1650</TotalTime>
  <Words>3295</Words>
  <Application>Microsoft Office PowerPoint</Application>
  <PresentationFormat>On-screen Show (4:3)</PresentationFormat>
  <Paragraphs>429</Paragraphs>
  <Slides>88</Slides>
  <Notes>0</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Concourse</vt:lpstr>
      <vt:lpstr>دوره آموزشي وسايل و لوازم حفاظت فردي </vt:lpstr>
      <vt:lpstr>اولويت بندي روش هاي كنترل عوامل زيان آور</vt:lpstr>
      <vt:lpstr>اولويت بندي كنترل عوامل شيميايي از ديد گاه اتحاديه اروپا</vt:lpstr>
      <vt:lpstr>وسايل حفاظت فردي</vt:lpstr>
      <vt:lpstr>المان هاي برنامه استفاده از حفاظت فردي</vt:lpstr>
      <vt:lpstr>آموزش</vt:lpstr>
      <vt:lpstr>ارزيابي مخاطرات </vt:lpstr>
      <vt:lpstr>ديدگاههاي مديريتي در خصوص تهيه لوازم حفاظت فردي</vt:lpstr>
      <vt:lpstr>كارگران</vt:lpstr>
      <vt:lpstr>training</vt:lpstr>
      <vt:lpstr>Why Workers Resist Wearing PPE</vt:lpstr>
      <vt:lpstr>8 Ways to Get Workers to Wear PPE </vt:lpstr>
      <vt:lpstr>آمار جراحات وارده به قسمتهاي مختلف بدن كارگران در سال 1990</vt:lpstr>
      <vt:lpstr>تعريف وسايل حفاظت فردي از نظر وزارت كار</vt:lpstr>
      <vt:lpstr>Hand-arm PPE</vt:lpstr>
      <vt:lpstr>Hand-arm PPE</vt:lpstr>
      <vt:lpstr>Hand-arm PPE</vt:lpstr>
      <vt:lpstr>Gloves</vt:lpstr>
      <vt:lpstr>دستكش لاستيكي(ضد الكتريسته)</vt:lpstr>
      <vt:lpstr>دستكشهاي چرمي- فلزي(چرم استيل دار)</vt:lpstr>
      <vt:lpstr>دستكش مشبك فلزي</vt:lpstr>
      <vt:lpstr>دستكش سربي</vt:lpstr>
      <vt:lpstr>دستكش اشبالتي</vt:lpstr>
      <vt:lpstr>دستكش ضد برودت</vt:lpstr>
      <vt:lpstr>دستكش لاتكس</vt:lpstr>
      <vt:lpstr>دستكش PVC</vt:lpstr>
      <vt:lpstr>دستكش هاي نيتريلي</vt:lpstr>
      <vt:lpstr>دستكش لاستيكي -بوتيل</vt:lpstr>
      <vt:lpstr>دستكش نئوپرن</vt:lpstr>
      <vt:lpstr>دستكش هاي آراميد(كولار)</vt:lpstr>
      <vt:lpstr>دستكش هاي ويتونViton</vt:lpstr>
      <vt:lpstr>دستكش ضد ارتعاش</vt:lpstr>
      <vt:lpstr>دستكش هاي آلومينيومي</vt:lpstr>
      <vt:lpstr>نكاتي كه در هنگام استفاده از دستكش باي به آن توجه نمود</vt:lpstr>
      <vt:lpstr>نحوه انتخاب دستكش</vt:lpstr>
      <vt:lpstr>مشخصات عملكردي دستكش</vt:lpstr>
      <vt:lpstr>جدول درجه بندي فرسودگي در دستكش ها</vt:lpstr>
      <vt:lpstr>علائم رنگي براي انتخاب سريع دستكش با توجه به نوع ماده شيميايي</vt:lpstr>
      <vt:lpstr>جداول استفاده از دستكش ايمني</vt:lpstr>
      <vt:lpstr>وسايل حفاظت فردي چشم</vt:lpstr>
      <vt:lpstr>وسايل حفاظت فردي چشم</vt:lpstr>
      <vt:lpstr>خطراتي كه چشم و صورت را تهديد مي كند</vt:lpstr>
      <vt:lpstr>خصوصيات وسايل حفاظت فردي چشم</vt:lpstr>
      <vt:lpstr>انواع حفاظ چشم</vt:lpstr>
      <vt:lpstr>عينك ايمني (Spectacles) </vt:lpstr>
      <vt:lpstr>عينك ايمني با حفاظ جنبي</vt:lpstr>
      <vt:lpstr>عينك ايمني با حفاظ جنبي</vt:lpstr>
      <vt:lpstr>عينك هاي فنجاني(Goggles) </vt:lpstr>
      <vt:lpstr>شيلد هاي صورت</vt:lpstr>
      <vt:lpstr>هلمت جوشكاري</vt:lpstr>
      <vt:lpstr>تشعشعات </vt:lpstr>
      <vt:lpstr>تشعشعات ماورا بنفش</vt:lpstr>
      <vt:lpstr>اشعه مادون قرمز</vt:lpstr>
      <vt:lpstr>اشعه مادون قرمز</vt:lpstr>
      <vt:lpstr>مهمترين فاكتور در انتخاب وسيله حفاظتي چشم</vt:lpstr>
      <vt:lpstr>عدد كدورت</vt:lpstr>
      <vt:lpstr>امتيازات و معايب لنز هاي مختلف</vt:lpstr>
      <vt:lpstr>عينك هاي موجود در بازارايران</vt:lpstr>
      <vt:lpstr>وسايل حفاظت فردي سيستم تنفسي</vt:lpstr>
      <vt:lpstr>انواع وسايل حفاظت فردي سيستم تنفسي</vt:lpstr>
      <vt:lpstr>انواع رسپيراتور تصفيه كننده هوا</vt:lpstr>
      <vt:lpstr>محدوديت هاي استفاده از سيستم كارتريج و كانيستر</vt:lpstr>
      <vt:lpstr>دسته بندي رسپيرتورها از نظر فشار</vt:lpstr>
      <vt:lpstr>انواع ماسك</vt:lpstr>
      <vt:lpstr>ماسكهاي Tight fitting</vt:lpstr>
      <vt:lpstr>Single use respirators</vt:lpstr>
      <vt:lpstr>انواع تست ماسك ها </vt:lpstr>
      <vt:lpstr>تست هاي كمي </vt:lpstr>
      <vt:lpstr>Loose fitting respirator</vt:lpstr>
      <vt:lpstr>Respirators valve</vt:lpstr>
      <vt:lpstr>تصفيه كننده هوا</vt:lpstr>
      <vt:lpstr>جدا سازي آئروسل ها </vt:lpstr>
      <vt:lpstr>انواع فيلتر </vt:lpstr>
      <vt:lpstr>فيلتر گردو غبار و ميست</vt:lpstr>
      <vt:lpstr>ماسك هاي غبار گير</vt:lpstr>
      <vt:lpstr>Fume Filter</vt:lpstr>
      <vt:lpstr>فيلتر با كارايي بالا</vt:lpstr>
      <vt:lpstr>برخي صنايعي كه از فيلتر با كارايي بالا مي توانند استفاده نمايند</vt:lpstr>
      <vt:lpstr>گاز ها و بخارات</vt:lpstr>
      <vt:lpstr>گاز و بخار</vt:lpstr>
      <vt:lpstr>كد رنگي انتخاب كارتريج بر اساس دستورالعمل OSHA</vt:lpstr>
      <vt:lpstr>كد رنگي</vt:lpstr>
      <vt:lpstr>چگونه بفهميم عمر كارتريج به پايان رسيده</vt:lpstr>
      <vt:lpstr>فاكتور APF</vt:lpstr>
      <vt:lpstr>Half mask/Dust mask APF=10 </vt:lpstr>
      <vt:lpstr>Half mask  APF=10</vt:lpstr>
      <vt:lpstr>Full facepiece  APF=50</vt:lpstr>
      <vt:lpstr>انواع آزمون هاي ماسك هاي غبارگير</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ar.hariri</dc:creator>
  <cp:lastModifiedBy>mo.nikfar</cp:lastModifiedBy>
  <cp:revision>229</cp:revision>
  <dcterms:created xsi:type="dcterms:W3CDTF">2011-11-27T04:56:55Z</dcterms:created>
  <dcterms:modified xsi:type="dcterms:W3CDTF">2014-07-01T06:24:59Z</dcterms:modified>
</cp:coreProperties>
</file>