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3" r:id="rId2"/>
    <p:sldId id="258" r:id="rId3"/>
    <p:sldId id="261" r:id="rId4"/>
    <p:sldId id="262" r:id="rId5"/>
    <p:sldId id="276" r:id="rId6"/>
    <p:sldId id="275" r:id="rId7"/>
    <p:sldId id="280" r:id="rId8"/>
    <p:sldId id="282" r:id="rId9"/>
    <p:sldId id="431" r:id="rId10"/>
    <p:sldId id="432" r:id="rId11"/>
    <p:sldId id="285" r:id="rId12"/>
    <p:sldId id="295" r:id="rId13"/>
    <p:sldId id="302" r:id="rId14"/>
    <p:sldId id="300" r:id="rId15"/>
    <p:sldId id="301" r:id="rId16"/>
    <p:sldId id="309" r:id="rId17"/>
    <p:sldId id="314" r:id="rId18"/>
    <p:sldId id="318" r:id="rId19"/>
    <p:sldId id="315" r:id="rId20"/>
    <p:sldId id="313" r:id="rId21"/>
    <p:sldId id="312" r:id="rId22"/>
    <p:sldId id="307" r:id="rId23"/>
    <p:sldId id="328" r:id="rId24"/>
    <p:sldId id="326" r:id="rId25"/>
    <p:sldId id="325" r:id="rId26"/>
    <p:sldId id="324" r:id="rId27"/>
    <p:sldId id="323" r:id="rId28"/>
    <p:sldId id="322" r:id="rId29"/>
    <p:sldId id="321" r:id="rId30"/>
    <p:sldId id="336" r:id="rId31"/>
    <p:sldId id="334" r:id="rId32"/>
    <p:sldId id="435" r:id="rId33"/>
    <p:sldId id="337" r:id="rId34"/>
    <p:sldId id="437" r:id="rId35"/>
    <p:sldId id="339" r:id="rId36"/>
    <p:sldId id="342" r:id="rId37"/>
    <p:sldId id="344" r:id="rId38"/>
    <p:sldId id="347" r:id="rId39"/>
    <p:sldId id="345" r:id="rId40"/>
    <p:sldId id="436" r:id="rId41"/>
    <p:sldId id="434" r:id="rId42"/>
    <p:sldId id="429" r:id="rId43"/>
    <p:sldId id="358" r:id="rId44"/>
    <p:sldId id="355" r:id="rId45"/>
    <p:sldId id="354" r:id="rId46"/>
    <p:sldId id="353" r:id="rId47"/>
    <p:sldId id="360" r:id="rId48"/>
    <p:sldId id="359" r:id="rId49"/>
    <p:sldId id="370" r:id="rId50"/>
    <p:sldId id="369" r:id="rId51"/>
    <p:sldId id="378" r:id="rId52"/>
    <p:sldId id="438" r:id="rId53"/>
    <p:sldId id="377" r:id="rId54"/>
    <p:sldId id="379" r:id="rId55"/>
    <p:sldId id="365" r:id="rId56"/>
    <p:sldId id="383" r:id="rId57"/>
    <p:sldId id="386" r:id="rId58"/>
    <p:sldId id="385" r:id="rId59"/>
    <p:sldId id="380" r:id="rId60"/>
    <p:sldId id="439" r:id="rId61"/>
    <p:sldId id="364" r:id="rId62"/>
    <p:sldId id="392" r:id="rId63"/>
    <p:sldId id="391" r:id="rId64"/>
    <p:sldId id="390" r:id="rId65"/>
    <p:sldId id="389" r:id="rId66"/>
    <p:sldId id="388" r:id="rId67"/>
    <p:sldId id="387" r:id="rId68"/>
    <p:sldId id="400" r:id="rId69"/>
    <p:sldId id="399" r:id="rId70"/>
    <p:sldId id="398" r:id="rId71"/>
    <p:sldId id="397" r:id="rId72"/>
    <p:sldId id="396" r:id="rId73"/>
    <p:sldId id="395" r:id="rId74"/>
    <p:sldId id="394" r:id="rId75"/>
    <p:sldId id="405" r:id="rId76"/>
    <p:sldId id="404" r:id="rId77"/>
    <p:sldId id="403" r:id="rId78"/>
    <p:sldId id="402" r:id="rId79"/>
    <p:sldId id="401" r:id="rId80"/>
    <p:sldId id="412" r:id="rId81"/>
    <p:sldId id="411" r:id="rId82"/>
    <p:sldId id="410" r:id="rId83"/>
    <p:sldId id="409" r:id="rId84"/>
    <p:sldId id="416" r:id="rId85"/>
    <p:sldId id="415" r:id="rId86"/>
    <p:sldId id="414" r:id="rId87"/>
    <p:sldId id="413" r:id="rId88"/>
    <p:sldId id="417" r:id="rId89"/>
    <p:sldId id="418" r:id="rId90"/>
    <p:sldId id="421" r:id="rId91"/>
    <p:sldId id="420" r:id="rId92"/>
    <p:sldId id="422" r:id="rId93"/>
    <p:sldId id="382" r:id="rId94"/>
    <p:sldId id="423" r:id="rId95"/>
    <p:sldId id="427" r:id="rId96"/>
    <p:sldId id="363" r:id="rId97"/>
    <p:sldId id="381" r:id="rId98"/>
    <p:sldId id="440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1" autoAdjust="0"/>
    <p:restoredTop sz="95324" autoAdjust="0"/>
  </p:normalViewPr>
  <p:slideViewPr>
    <p:cSldViewPr>
      <p:cViewPr>
        <p:scale>
          <a:sx n="49" d="100"/>
          <a:sy n="49" d="100"/>
        </p:scale>
        <p:origin x="-88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AD3C-6FA2-48BA-B827-E07E495C53CA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057-DB70-445E-8C45-5334CC99D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AD3C-6FA2-48BA-B827-E07E495C53CA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057-DB70-445E-8C45-5334CC99D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AD3C-6FA2-48BA-B827-E07E495C53CA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057-DB70-445E-8C45-5334CC99D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AD3C-6FA2-48BA-B827-E07E495C53CA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057-DB70-445E-8C45-5334CC99D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AD3C-6FA2-48BA-B827-E07E495C53CA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057-DB70-445E-8C45-5334CC99D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AD3C-6FA2-48BA-B827-E07E495C53CA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057-DB70-445E-8C45-5334CC99D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5" name="نگهدارنده مکان متن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AD3C-6FA2-48BA-B827-E07E495C53CA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057-DB70-445E-8C45-5334CC99D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AD3C-6FA2-48BA-B827-E07E495C53CA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057-DB70-445E-8C45-5334CC99D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AD3C-6FA2-48BA-B827-E07E495C53CA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057-DB70-445E-8C45-5334CC99D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AD3C-6FA2-48BA-B827-E07E495C53CA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057-DB70-445E-8C45-5334CC99D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AD3C-6FA2-48BA-B827-E07E495C53CA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057-DB70-445E-8C45-5334CC99D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dirty="0" smtClean="0"/>
              <a:t>برای ویرایش سبک متن اسلاید اصلی، کلیک نمایید</a:t>
            </a:r>
          </a:p>
          <a:p>
            <a:pPr lvl="1"/>
            <a:r>
              <a:rPr lang="fa-IR" dirty="0" smtClean="0"/>
              <a:t>سطح دوم</a:t>
            </a:r>
          </a:p>
          <a:p>
            <a:pPr lvl="2"/>
            <a:r>
              <a:rPr lang="fa-IR" dirty="0" smtClean="0"/>
              <a:t>سطح سوم</a:t>
            </a:r>
          </a:p>
          <a:p>
            <a:pPr lvl="3"/>
            <a:r>
              <a:rPr lang="fa-IR" dirty="0" smtClean="0"/>
              <a:t>سطح چهارم</a:t>
            </a:r>
          </a:p>
          <a:p>
            <a:pPr lvl="4"/>
            <a:r>
              <a:rPr lang="fa-IR" dirty="0" smtClean="0"/>
              <a:t>سطح پنجم</a:t>
            </a:r>
            <a:endParaRPr lang="en-US" dirty="0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AD3C-6FA2-48BA-B827-E07E495C53CA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9057-DB70-445E-8C45-5334CC99D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mohsen\Desktop\7777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4696736" cy="3124199"/>
          </a:xfrm>
          <a:prstGeom prst="rect">
            <a:avLst/>
          </a:prstGeom>
          <a:noFill/>
        </p:spPr>
      </p:pic>
      <p:pic>
        <p:nvPicPr>
          <p:cNvPr id="2051" name="Picture 3" descr="C:\Documents and Settings\mohsen\Desktop\7777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572000" cy="3073323"/>
          </a:xfrm>
          <a:prstGeom prst="rect">
            <a:avLst/>
          </a:prstGeom>
          <a:noFill/>
        </p:spPr>
      </p:pic>
      <p:pic>
        <p:nvPicPr>
          <p:cNvPr id="2052" name="Picture 4" descr="C:\Documents and Settings\mohsen\Desktop\7777\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06972"/>
            <a:ext cx="4495800" cy="2987060"/>
          </a:xfrm>
          <a:prstGeom prst="rect">
            <a:avLst/>
          </a:prstGeom>
          <a:noFill/>
        </p:spPr>
      </p:pic>
      <p:pic>
        <p:nvPicPr>
          <p:cNvPr id="2053" name="Picture 5" descr="C:\Documents and Settings\mohsen\Desktop\7777\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581400"/>
            <a:ext cx="4648200" cy="3032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905000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 smtClean="0"/>
              <a:t>فصل دوم 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fa-IR" b="1" dirty="0" smtClean="0"/>
              <a:t>دستورالعمل نصب مخازن </a:t>
            </a:r>
            <a:r>
              <a:rPr lang="fa-IR" b="1" dirty="0" err="1" smtClean="0"/>
              <a:t>ذخيره</a:t>
            </a:r>
            <a:r>
              <a:rPr lang="fa-IR" b="1" dirty="0" smtClean="0"/>
              <a:t> سقف شناور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a-IR" b="1" dirty="0" err="1" smtClean="0"/>
              <a:t>بازرسي</a:t>
            </a:r>
            <a:r>
              <a:rPr lang="fa-IR" b="1" dirty="0" smtClean="0"/>
              <a:t> </a:t>
            </a:r>
            <a:r>
              <a:rPr lang="fa-IR" b="1" dirty="0" err="1" smtClean="0"/>
              <a:t>ابعادي</a:t>
            </a:r>
            <a:r>
              <a:rPr lang="fa-IR" b="1" dirty="0" smtClean="0"/>
              <a:t> </a:t>
            </a:r>
            <a:r>
              <a:rPr lang="fa-IR" b="1" dirty="0" err="1" smtClean="0"/>
              <a:t>فونداسيون</a:t>
            </a:r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/>
              <a:t>شکل، ارتفاع، </a:t>
            </a:r>
            <a:r>
              <a:rPr lang="fa-IR" sz="2400" dirty="0" err="1" smtClean="0"/>
              <a:t>شيب</a:t>
            </a:r>
            <a:r>
              <a:rPr lang="fa-IR" sz="2400" dirty="0" smtClean="0"/>
              <a:t> و تراز بودن </a:t>
            </a:r>
            <a:r>
              <a:rPr lang="fa-IR" sz="2400" dirty="0" err="1" smtClean="0"/>
              <a:t>فونداسيون</a:t>
            </a:r>
            <a:r>
              <a:rPr lang="fa-IR" sz="2400" dirty="0" smtClean="0"/>
              <a:t> </a:t>
            </a:r>
            <a:r>
              <a:rPr lang="fa-IR" sz="2400" dirty="0" err="1" smtClean="0"/>
              <a:t>بايد</a:t>
            </a:r>
            <a:r>
              <a:rPr lang="fa-IR" sz="2400" dirty="0" smtClean="0"/>
              <a:t> به دقت </a:t>
            </a:r>
            <a:r>
              <a:rPr lang="fa-IR" sz="2400" dirty="0" err="1" smtClean="0"/>
              <a:t>بررسي</a:t>
            </a:r>
            <a:r>
              <a:rPr lang="fa-IR" sz="2400" dirty="0" smtClean="0"/>
              <a:t> شود</a:t>
            </a:r>
            <a:r>
              <a:rPr lang="en-US" sz="2400" dirty="0" smtClean="0"/>
              <a:t> .</a:t>
            </a:r>
            <a:endParaRPr lang="fa-IR" sz="2400" dirty="0" smtClean="0"/>
          </a:p>
        </p:txBody>
      </p:sp>
      <p:pic>
        <p:nvPicPr>
          <p:cNvPr id="5" name="عکس 4" descr="C:\Documents and Settings\mohsen\Desktop\پروزه\project\عکسهای فصل دوم\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200400"/>
            <a:ext cx="52475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نگهدارنده مکان محتوا 2"/>
          <p:cNvSpPr txBox="1">
            <a:spLocks/>
          </p:cNvSpPr>
          <p:nvPr/>
        </p:nvSpPr>
        <p:spPr>
          <a:xfrm>
            <a:off x="381000" y="5486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اندازه گيري شيب و تراز فونداسيون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mohsen\Desktop\پروزه\تجهیزات مخازن سقف شناور\145\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85800"/>
            <a:ext cx="7112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 smtClean="0"/>
              <a:t>ورقهاي</a:t>
            </a:r>
            <a:r>
              <a:rPr lang="fa-IR" b="1" dirty="0" smtClean="0"/>
              <a:t> کف</a:t>
            </a:r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/>
            </a:pPr>
            <a:r>
              <a:rPr lang="fa-IR" sz="2800" dirty="0" err="1" smtClean="0"/>
              <a:t>چيدمان</a:t>
            </a:r>
            <a:r>
              <a:rPr lang="fa-IR" sz="2800" dirty="0" smtClean="0"/>
              <a:t> </a:t>
            </a:r>
            <a:r>
              <a:rPr lang="fa-IR" sz="2800" dirty="0" err="1" smtClean="0"/>
              <a:t>ورقهاي</a:t>
            </a:r>
            <a:r>
              <a:rPr lang="fa-IR" sz="2800" dirty="0" smtClean="0"/>
              <a:t> </a:t>
            </a:r>
            <a:r>
              <a:rPr lang="fa-IR" sz="2800" dirty="0" err="1" smtClean="0"/>
              <a:t>انولار</a:t>
            </a:r>
            <a:r>
              <a:rPr lang="fa-IR" sz="2800" dirty="0" smtClean="0"/>
              <a:t> و کف</a:t>
            </a:r>
          </a:p>
          <a:p>
            <a:pPr marL="514350" lvl="0" indent="-514350" algn="r" rtl="1">
              <a:buNone/>
            </a:pPr>
            <a:endParaRPr lang="en-US" sz="2400" dirty="0" smtClean="0"/>
          </a:p>
          <a:p>
            <a:pPr algn="r" rtl="1">
              <a:buNone/>
            </a:pPr>
            <a:endParaRPr lang="en-US" sz="2400" dirty="0"/>
          </a:p>
        </p:txBody>
      </p:sp>
      <p:pic>
        <p:nvPicPr>
          <p:cNvPr id="5" name="Picture 2" descr="C:\Documents and Settings\mohsen\Desktop\پروزه\تجهیزات مخازن سقف شناور\145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108994"/>
            <a:ext cx="7531795" cy="474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838200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 startAt="2"/>
            </a:pPr>
            <a:r>
              <a:rPr lang="fa-IR" sz="2400" dirty="0" err="1" smtClean="0"/>
              <a:t>جوشکاري</a:t>
            </a:r>
            <a:r>
              <a:rPr lang="fa-IR" sz="2400" dirty="0" smtClean="0"/>
              <a:t> </a:t>
            </a:r>
            <a:r>
              <a:rPr lang="fa-IR" sz="2400" dirty="0" err="1" smtClean="0"/>
              <a:t>صحيح</a:t>
            </a:r>
            <a:r>
              <a:rPr lang="fa-IR" sz="2400" dirty="0" smtClean="0"/>
              <a:t> </a:t>
            </a:r>
            <a:r>
              <a:rPr lang="fa-IR" sz="2400" dirty="0" err="1" smtClean="0"/>
              <a:t>ورقهاي</a:t>
            </a:r>
            <a:r>
              <a:rPr lang="fa-IR" sz="2400" dirty="0" smtClean="0"/>
              <a:t> </a:t>
            </a:r>
            <a:r>
              <a:rPr lang="fa-IR" sz="2400" dirty="0" err="1" smtClean="0"/>
              <a:t>انولار</a:t>
            </a:r>
            <a:r>
              <a:rPr lang="fa-IR" sz="2400" dirty="0" smtClean="0"/>
              <a:t> و کف</a:t>
            </a:r>
          </a:p>
          <a:p>
            <a:pPr marL="514350" lvl="0" indent="-514350" algn="r" rtl="1">
              <a:buNone/>
            </a:pPr>
            <a:endParaRPr lang="en-US" sz="2400" dirty="0" smtClean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a-IR" b="1" dirty="0" err="1" smtClean="0"/>
              <a:t>ورقهاي</a:t>
            </a:r>
            <a:r>
              <a:rPr lang="fa-IR" b="1" dirty="0" smtClean="0"/>
              <a:t> کف</a:t>
            </a:r>
            <a:endParaRPr lang="en-US" dirty="0"/>
          </a:p>
        </p:txBody>
      </p:sp>
      <p:pic>
        <p:nvPicPr>
          <p:cNvPr id="5" name="عکس 4" descr="C:\Documents and Settings\mohsen\Desktop\پروزه\project\عکسهای فصل دوم\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5814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0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ورقها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a-I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بايد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توسط چکش کاملا بر روی هم قرار </a:t>
            </a:r>
            <a:r>
              <a:rPr kumimoji="0" lang="fa-I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گيرند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fa-IR" sz="2400" dirty="0" err="1" smtClean="0"/>
              <a:t>چيدمان</a:t>
            </a:r>
            <a:r>
              <a:rPr lang="fa-IR" sz="2400" dirty="0" smtClean="0"/>
              <a:t> و </a:t>
            </a:r>
            <a:r>
              <a:rPr lang="fa-IR" sz="2400" dirty="0" err="1" smtClean="0"/>
              <a:t>ترتيب</a:t>
            </a:r>
            <a:r>
              <a:rPr lang="fa-IR" sz="2400" dirty="0" smtClean="0"/>
              <a:t> </a:t>
            </a:r>
            <a:r>
              <a:rPr lang="fa-IR" sz="2400" dirty="0" err="1" smtClean="0"/>
              <a:t>جوشکاری</a:t>
            </a:r>
            <a:r>
              <a:rPr lang="fa-IR" sz="2400" dirty="0" smtClean="0"/>
              <a:t> </a:t>
            </a:r>
            <a:r>
              <a:rPr lang="fa-IR" sz="2400" dirty="0" err="1" smtClean="0"/>
              <a:t>ورقهاي</a:t>
            </a:r>
            <a:r>
              <a:rPr lang="fa-IR" sz="2400" dirty="0" smtClean="0"/>
              <a:t> کف</a:t>
            </a:r>
            <a:endParaRPr lang="en-US" sz="2400" dirty="0"/>
          </a:p>
        </p:txBody>
      </p:sp>
      <p:pic>
        <p:nvPicPr>
          <p:cNvPr id="3075" name="Picture 3" descr="C:\Documents and Settings\mohsen\Desktop\پروزه\project\عکسهای فصل دوم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81000"/>
            <a:ext cx="5282757" cy="5306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Documents and Settings\mohsen\Desktop\پروزه\تجهیزات مخازن سقف شناور\145\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914400"/>
            <a:ext cx="7198990" cy="4701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Documents and Settings\mohsen\Desktop\پروزه\تجهیزات مخازن سقف شناور\145\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7640894" cy="493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err="1" smtClean="0"/>
              <a:t>ورقهاي</a:t>
            </a:r>
            <a:r>
              <a:rPr lang="fa-IR" sz="3200" dirty="0" smtClean="0"/>
              <a:t> </a:t>
            </a:r>
            <a:r>
              <a:rPr lang="fa-IR" sz="3200" dirty="0" err="1" smtClean="0"/>
              <a:t>انولار</a:t>
            </a:r>
            <a:endParaRPr lang="en-US" sz="32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endParaRPr lang="en-US" dirty="0"/>
          </a:p>
        </p:txBody>
      </p:sp>
      <p:pic>
        <p:nvPicPr>
          <p:cNvPr id="6147" name="Picture 3" descr="C:\Documents and Settings\mohsen\Desktop\پروزه\project\عکسهای فصل دوم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4471987" cy="3439597"/>
          </a:xfrm>
          <a:prstGeom prst="rect">
            <a:avLst/>
          </a:prstGeom>
          <a:noFill/>
        </p:spPr>
      </p:pic>
      <p:pic>
        <p:nvPicPr>
          <p:cNvPr id="6148" name="Picture 4" descr="C:\Documents and Settings\mohsen\Desktop\پروزه\project\عکسهای فصل دوم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2333" y="2971800"/>
            <a:ext cx="4721667" cy="322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Documents and Settings\mohsen\Desktop\پروزه\تجهیزات مخازن سقف شناور\145\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6080587" cy="4525963"/>
          </a:xfrm>
          <a:prstGeom prst="rect">
            <a:avLst/>
          </a:prstGeom>
          <a:noFill/>
        </p:spPr>
      </p:pic>
      <p:pic>
        <p:nvPicPr>
          <p:cNvPr id="1026" name="Picture 2" descr="C:\Documents and Settings\mohsen\Desktop\New Folder\new%20tank%20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28600"/>
            <a:ext cx="4471731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7170" name="Picture 2" descr="C:\Documents and Settings\mohsen\Desktop\پروزه\تجهیزات مخازن سقف شناور\145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776423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dirty="0" err="1" smtClean="0"/>
              <a:t>ورقهاي</a:t>
            </a:r>
            <a:r>
              <a:rPr lang="fa-IR" sz="3200" dirty="0" smtClean="0"/>
              <a:t> کف</a:t>
            </a:r>
            <a:endParaRPr lang="en-US" sz="32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799"/>
          </a:xfrm>
        </p:spPr>
        <p:txBody>
          <a:bodyPr>
            <a:normAutofit fontScale="70000" lnSpcReduction="20000"/>
          </a:bodyPr>
          <a:lstStyle/>
          <a:p>
            <a:pPr algn="r" rtl="1">
              <a:buNone/>
            </a:pPr>
            <a:endParaRPr lang="en-US" sz="2400" dirty="0"/>
          </a:p>
        </p:txBody>
      </p:sp>
      <p:pic>
        <p:nvPicPr>
          <p:cNvPr id="8194" name="Picture 2" descr="C:\Documents and Settings\mohsen\Desktop\پروزه\project\عکسهای فصل دوم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8648700" cy="276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a-IR" b="1" dirty="0" err="1" smtClean="0"/>
              <a:t>ورقهای</a:t>
            </a:r>
            <a:r>
              <a:rPr lang="fa-IR" b="1" dirty="0" smtClean="0"/>
              <a:t> شل ( </a:t>
            </a:r>
            <a:r>
              <a:rPr lang="fa-IR" b="1" dirty="0" err="1" smtClean="0"/>
              <a:t>کورسهاي</a:t>
            </a:r>
            <a:r>
              <a:rPr lang="fa-IR" b="1" dirty="0" smtClean="0"/>
              <a:t> اول، دوم و سوم )</a:t>
            </a:r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761999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sz="2800" dirty="0" err="1" smtClean="0"/>
              <a:t>پيش</a:t>
            </a:r>
            <a:r>
              <a:rPr lang="fa-IR" sz="2800" dirty="0" smtClean="0"/>
              <a:t> از مونتاژ </a:t>
            </a:r>
            <a:r>
              <a:rPr lang="fa-IR" sz="2800" dirty="0" err="1" smtClean="0"/>
              <a:t>ورقهاي</a:t>
            </a:r>
            <a:r>
              <a:rPr lang="fa-IR" sz="2800" dirty="0" smtClean="0"/>
              <a:t> کورس اول</a:t>
            </a:r>
          </a:p>
          <a:p>
            <a:pPr marL="514350" indent="-514350" algn="r" rtl="1">
              <a:buNone/>
            </a:pPr>
            <a:endParaRPr lang="fa-IR" sz="2400" dirty="0" smtClean="0"/>
          </a:p>
        </p:txBody>
      </p:sp>
      <p:pic>
        <p:nvPicPr>
          <p:cNvPr id="5" name="Picture 2" descr="C:\Documents and Settings\mohsen\Desktop\پروزه\project\عکسهای فصل دوم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057400"/>
            <a:ext cx="4038600" cy="4611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 startAt="2"/>
            </a:pPr>
            <a:r>
              <a:rPr lang="fa-IR" sz="2800" dirty="0" smtClean="0"/>
              <a:t>مونتاژ </a:t>
            </a:r>
            <a:r>
              <a:rPr lang="fa-IR" sz="2800" dirty="0" err="1" smtClean="0"/>
              <a:t>ورقهاي</a:t>
            </a:r>
            <a:r>
              <a:rPr lang="fa-IR" sz="2800" dirty="0" smtClean="0"/>
              <a:t> کورس اول، دوم و سوم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a-IR" b="1" dirty="0" err="1" smtClean="0"/>
              <a:t>ورقهای</a:t>
            </a:r>
            <a:r>
              <a:rPr lang="fa-IR" b="1" dirty="0" smtClean="0"/>
              <a:t> شل ( </a:t>
            </a:r>
            <a:r>
              <a:rPr lang="fa-IR" b="1" dirty="0" err="1" smtClean="0"/>
              <a:t>کورسهاي</a:t>
            </a:r>
            <a:r>
              <a:rPr lang="fa-IR" b="1" dirty="0" smtClean="0"/>
              <a:t> اول، دوم و سوم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 lnSpcReduction="10000"/>
          </a:bodyPr>
          <a:lstStyle/>
          <a:p>
            <a:pPr algn="r" rtl="1"/>
            <a:endParaRPr lang="en-US" dirty="0"/>
          </a:p>
        </p:txBody>
      </p:sp>
      <p:pic>
        <p:nvPicPr>
          <p:cNvPr id="11266" name="Picture 2" descr="C:\Documents and Settings\mohsen\Desktop\پروزه\project\عکسهای فصل دوم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763" y="828675"/>
            <a:ext cx="6086475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12290" name="Picture 2" descr="C:\Documents and Settings\mohsen\Desktop\پروزه\project\عکسهای فصل دوم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0"/>
            <a:ext cx="5200650" cy="2915329"/>
          </a:xfrm>
          <a:prstGeom prst="rect">
            <a:avLst/>
          </a:prstGeom>
          <a:noFill/>
        </p:spPr>
      </p:pic>
      <p:pic>
        <p:nvPicPr>
          <p:cNvPr id="12291" name="Picture 3" descr="C:\Documents and Settings\mohsen\Desktop\پروزه\تجهیزات مخازن سقف شناور\145\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667000"/>
            <a:ext cx="5953125" cy="402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87363"/>
          </a:xfrm>
        </p:spPr>
        <p:txBody>
          <a:bodyPr>
            <a:normAutofit fontScale="92500" lnSpcReduction="20000"/>
          </a:bodyPr>
          <a:lstStyle/>
          <a:p>
            <a:pPr algn="r" rtl="1"/>
            <a:endParaRPr lang="en-US" dirty="0"/>
          </a:p>
        </p:txBody>
      </p:sp>
      <p:pic>
        <p:nvPicPr>
          <p:cNvPr id="13314" name="Picture 2" descr="C:\Documents and Settings\mohsen\Desktop\پروزه\project\عکسهای فصل دوم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04800"/>
            <a:ext cx="4991110" cy="3429000"/>
          </a:xfrm>
          <a:prstGeom prst="rect">
            <a:avLst/>
          </a:prstGeom>
          <a:noFill/>
        </p:spPr>
      </p:pic>
      <p:pic>
        <p:nvPicPr>
          <p:cNvPr id="6" name="عکس 5" descr="C:\Documents and Settings\mohsen\Local Settings\Temporary Internet Files\Content.Word\Sudan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19400"/>
            <a:ext cx="5486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14338" name="Picture 2" descr="C:\Documents and Settings\mohsen\Desktop\پروزه\project\عکسهای فصل دوم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609600"/>
            <a:ext cx="3086100" cy="4629150"/>
          </a:xfrm>
          <a:prstGeom prst="rect">
            <a:avLst/>
          </a:prstGeom>
          <a:noFill/>
        </p:spPr>
      </p:pic>
      <p:pic>
        <p:nvPicPr>
          <p:cNvPr id="14339" name="Picture 3" descr="C:\Documents and Settings\mohsen\Desktop\پروزه\project\عکسهای فصل دوم\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609600"/>
            <a:ext cx="4124325" cy="4725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1026" name="Picture 2" descr="C:\Documents and Settings\mohsen\Desktop\پروزه\تجهیزات مخازن سقف شناور\145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6238875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 startAt="3"/>
            </a:pPr>
            <a:r>
              <a:rPr lang="fa-IR" sz="2800" dirty="0" err="1" smtClean="0"/>
              <a:t>جوشکاري</a:t>
            </a:r>
            <a:r>
              <a:rPr lang="fa-IR" sz="2800" dirty="0" smtClean="0"/>
              <a:t> </a:t>
            </a:r>
            <a:r>
              <a:rPr lang="fa-IR" sz="2800" dirty="0" err="1" smtClean="0"/>
              <a:t>صحيح</a:t>
            </a:r>
            <a:r>
              <a:rPr lang="fa-IR" sz="2800" dirty="0" smtClean="0"/>
              <a:t> </a:t>
            </a:r>
            <a:r>
              <a:rPr lang="fa-IR" sz="2800" dirty="0" err="1" smtClean="0"/>
              <a:t>ورقهاي</a:t>
            </a:r>
            <a:r>
              <a:rPr lang="fa-IR" sz="2800" dirty="0" smtClean="0"/>
              <a:t> شل</a:t>
            </a:r>
          </a:p>
          <a:p>
            <a:pPr algn="r" rtl="1">
              <a:buNone/>
            </a:pPr>
            <a:endParaRPr lang="fa-IR" sz="2400" dirty="0" smtClean="0"/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a-IR" b="1" dirty="0" err="1" smtClean="0"/>
              <a:t>ورقهای</a:t>
            </a:r>
            <a:r>
              <a:rPr lang="fa-IR" b="1" dirty="0" smtClean="0"/>
              <a:t> شل ( </a:t>
            </a:r>
            <a:r>
              <a:rPr lang="fa-IR" b="1" dirty="0" err="1" smtClean="0"/>
              <a:t>کورسهاي</a:t>
            </a:r>
            <a:r>
              <a:rPr lang="fa-IR" b="1" dirty="0" smtClean="0"/>
              <a:t> اول، دوم و سوم )</a:t>
            </a:r>
            <a:endParaRPr lang="en-US" dirty="0"/>
          </a:p>
        </p:txBody>
      </p:sp>
      <p:pic>
        <p:nvPicPr>
          <p:cNvPr id="5" name="Picture 2" descr="C:\Documents and Settings\mohsen\Desktop\پروزه\project\عکسهای فصل دوم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514600"/>
            <a:ext cx="5107484" cy="4041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fa-IR" b="1" dirty="0" smtClean="0"/>
              <a:t>فصل اول 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1026" name="Picture 2" descr="C:\Documents and Settings\mohsen\Desktop\پروزه\تجهیزات مخازن سقف شناور\145\22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028585" cy="2743200"/>
          </a:xfrm>
          <a:prstGeom prst="rect">
            <a:avLst/>
          </a:prstGeom>
          <a:noFill/>
        </p:spPr>
      </p:pic>
      <p:pic>
        <p:nvPicPr>
          <p:cNvPr id="1027" name="Picture 3" descr="C:\Documents and Settings\mohsen\Desktop\پروزه\تجهیزات مخازن سقف شناور\145\22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752600"/>
            <a:ext cx="4323645" cy="2895600"/>
          </a:xfrm>
          <a:prstGeom prst="rect">
            <a:avLst/>
          </a:prstGeom>
          <a:noFill/>
        </p:spPr>
      </p:pic>
      <p:pic>
        <p:nvPicPr>
          <p:cNvPr id="1028" name="Picture 4" descr="C:\Documents and Settings\mohsen\Desktop\پروزه\تجهیزات مخازن سقف شناور\145\2222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895990"/>
            <a:ext cx="4419600" cy="2962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مونتاژ سقف </a:t>
            </a:r>
            <a:r>
              <a:rPr lang="fa-IR" b="1" dirty="0" err="1" smtClean="0"/>
              <a:t>شناوري</a:t>
            </a:r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sz="2800" dirty="0" smtClean="0"/>
              <a:t>نصب پايه </a:t>
            </a:r>
            <a:r>
              <a:rPr lang="fa-IR" sz="2800" dirty="0" err="1" smtClean="0"/>
              <a:t>هاي</a:t>
            </a:r>
            <a:r>
              <a:rPr lang="fa-IR" sz="2800" dirty="0" smtClean="0"/>
              <a:t> موقت</a:t>
            </a:r>
          </a:p>
          <a:p>
            <a:pPr algn="r" rtl="1">
              <a:buNone/>
            </a:pPr>
            <a:endParaRPr lang="fa-IR" sz="2400" dirty="0" smtClean="0"/>
          </a:p>
        </p:txBody>
      </p:sp>
      <p:pic>
        <p:nvPicPr>
          <p:cNvPr id="5" name="Picture 2" descr="C:\Documents and Settings\mohsen\Desktop\پروزه\project\عکسهای فصل دوم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09800"/>
            <a:ext cx="5778903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7170" name="Picture 2" descr="C:\Documents and Settings\mohsen\Desktop\پروزه\تجهیزات مخازن سقف شناور\145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0"/>
            <a:ext cx="7324746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fa-IR" sz="2800" dirty="0" err="1" smtClean="0"/>
              <a:t>چيدمان</a:t>
            </a:r>
            <a:r>
              <a:rPr lang="fa-IR" sz="2800" dirty="0" smtClean="0"/>
              <a:t> </a:t>
            </a:r>
            <a:r>
              <a:rPr lang="fa-IR" sz="2800" dirty="0" err="1" smtClean="0"/>
              <a:t>ورقهاي</a:t>
            </a:r>
            <a:r>
              <a:rPr lang="fa-IR" sz="2800" dirty="0" smtClean="0"/>
              <a:t> عرشه </a:t>
            </a:r>
            <a:r>
              <a:rPr lang="fa-IR" sz="2800" dirty="0" err="1" smtClean="0"/>
              <a:t>پاييني</a:t>
            </a:r>
            <a:r>
              <a:rPr lang="fa-IR" sz="2800" dirty="0" smtClean="0"/>
              <a:t> سقف</a:t>
            </a:r>
            <a:endParaRPr lang="fa-IR" sz="2400" dirty="0" smtClean="0"/>
          </a:p>
          <a:p>
            <a:pPr marL="514350" indent="-514350" algn="r" rtl="1">
              <a:buFont typeface="+mj-lt"/>
              <a:buAutoNum type="arabicPeriod" startAt="3"/>
            </a:pPr>
            <a:r>
              <a:rPr lang="fa-IR" sz="2800" dirty="0" err="1" smtClean="0"/>
              <a:t>جوشکاري</a:t>
            </a:r>
            <a:r>
              <a:rPr lang="fa-IR" sz="2800" dirty="0" smtClean="0"/>
              <a:t> عرشه </a:t>
            </a:r>
            <a:r>
              <a:rPr lang="fa-IR" sz="2800" dirty="0" err="1" smtClean="0"/>
              <a:t>پاييني</a:t>
            </a:r>
            <a:r>
              <a:rPr lang="fa-IR" sz="2800" dirty="0" smtClean="0"/>
              <a:t> سقف</a:t>
            </a:r>
          </a:p>
          <a:p>
            <a:pPr algn="r" rtl="1">
              <a:buNone/>
            </a:pPr>
            <a:endParaRPr lang="fa-IR" sz="2400" dirty="0" smtClean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a-IR" b="1" dirty="0" smtClean="0"/>
              <a:t>مونتاژ سقف </a:t>
            </a:r>
            <a:r>
              <a:rPr lang="fa-IR" b="1" dirty="0" err="1" smtClean="0"/>
              <a:t>شناوري</a:t>
            </a:r>
            <a:endParaRPr lang="en-US" dirty="0"/>
          </a:p>
        </p:txBody>
      </p:sp>
      <p:pic>
        <p:nvPicPr>
          <p:cNvPr id="5" name="Picture 2" descr="C:\Documents and Settings\mohsen\Desktop\پروزه\تجهیزات مخازن سقف شناور\145\1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6800" y="2354105"/>
            <a:ext cx="6858000" cy="4503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a-IR" b="1" dirty="0" smtClean="0"/>
              <a:t>مونتاژ سقف </a:t>
            </a:r>
            <a:r>
              <a:rPr lang="fa-IR" b="1" dirty="0" err="1" smtClean="0"/>
              <a:t>شناوري</a:t>
            </a:r>
            <a:endParaRPr lang="en-US" dirty="0"/>
          </a:p>
        </p:txBody>
      </p:sp>
      <p:pic>
        <p:nvPicPr>
          <p:cNvPr id="5" name="Picture 2" descr="C:\Documents and Settings\mohsen\Desktop\پروزه\تجهیزات مخازن سقف شناور\145\1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90600" y="1908844"/>
            <a:ext cx="7309789" cy="418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 startAt="4"/>
            </a:pPr>
            <a:r>
              <a:rPr lang="fa-IR" sz="2800" dirty="0" smtClean="0"/>
              <a:t>سوار کردن حلقه ها (</a:t>
            </a:r>
            <a:r>
              <a:rPr lang="en-US" sz="2800" dirty="0" smtClean="0"/>
              <a:t>rim plates</a:t>
            </a:r>
            <a:r>
              <a:rPr lang="fa-IR" sz="2800" dirty="0" smtClean="0"/>
              <a:t>) ، </a:t>
            </a:r>
            <a:r>
              <a:rPr lang="fa-IR" sz="2800" dirty="0" err="1" smtClean="0"/>
              <a:t>ديواره</a:t>
            </a:r>
            <a:r>
              <a:rPr lang="fa-IR" sz="2800" dirty="0" smtClean="0"/>
              <a:t> ها (</a:t>
            </a:r>
            <a:r>
              <a:rPr lang="en-US" sz="2800" dirty="0" smtClean="0"/>
              <a:t>bulk heads</a:t>
            </a:r>
            <a:r>
              <a:rPr lang="fa-IR" sz="2800" dirty="0" smtClean="0"/>
              <a:t>) و </a:t>
            </a:r>
            <a:r>
              <a:rPr lang="fa-IR" sz="2800" dirty="0" err="1" smtClean="0"/>
              <a:t>تراسها</a:t>
            </a:r>
            <a:r>
              <a:rPr lang="fa-IR" sz="2800" dirty="0" smtClean="0"/>
              <a:t> (</a:t>
            </a:r>
            <a:r>
              <a:rPr lang="en-US" sz="2800" dirty="0" smtClean="0"/>
              <a:t>truss</a:t>
            </a:r>
            <a:r>
              <a:rPr lang="fa-IR" sz="2800" dirty="0" smtClean="0"/>
              <a:t>)</a:t>
            </a:r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a-IR" b="1" dirty="0" smtClean="0"/>
              <a:t>مونتاژ سقف </a:t>
            </a:r>
            <a:r>
              <a:rPr lang="fa-IR" b="1" dirty="0" err="1" smtClean="0"/>
              <a:t>شناوري</a:t>
            </a:r>
            <a:endParaRPr lang="en-US" dirty="0"/>
          </a:p>
        </p:txBody>
      </p:sp>
      <p:pic>
        <p:nvPicPr>
          <p:cNvPr id="5" name="Picture 2" descr="C:\Documents and Settings\mohsen\Desktop\پروزه\تجهیزات مخازن سقف شناور\145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95525"/>
            <a:ext cx="7643627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 startAt="5"/>
            </a:pPr>
            <a:r>
              <a:rPr lang="fa-IR" sz="2800" dirty="0" smtClean="0"/>
              <a:t>نصب پايه </a:t>
            </a:r>
            <a:r>
              <a:rPr lang="fa-IR" sz="2800" dirty="0" err="1" smtClean="0"/>
              <a:t>هاي</a:t>
            </a:r>
            <a:r>
              <a:rPr lang="fa-IR" sz="2800" dirty="0" smtClean="0"/>
              <a:t> </a:t>
            </a:r>
            <a:r>
              <a:rPr lang="fa-IR" sz="2800" dirty="0" err="1" smtClean="0"/>
              <a:t>دائمي</a:t>
            </a:r>
            <a:r>
              <a:rPr lang="fa-IR" sz="2800" dirty="0" smtClean="0"/>
              <a:t> (</a:t>
            </a:r>
            <a:r>
              <a:rPr lang="en-US" sz="2800" dirty="0" smtClean="0"/>
              <a:t>pipe supports</a:t>
            </a:r>
            <a:r>
              <a:rPr lang="fa-IR" sz="2800" dirty="0" smtClean="0"/>
              <a:t>)</a:t>
            </a:r>
          </a:p>
          <a:p>
            <a:pPr lvl="0" algn="r" rtl="1">
              <a:buNone/>
            </a:pPr>
            <a:endParaRPr lang="en-US" sz="2400" dirty="0" smtClean="0"/>
          </a:p>
          <a:p>
            <a:pPr algn="r" rtl="1">
              <a:buNone/>
            </a:pPr>
            <a:endParaRPr lang="fa-IR" sz="2400" dirty="0" smtClean="0"/>
          </a:p>
          <a:p>
            <a:pPr marL="514350" lvl="0" indent="-514350" algn="r" rtl="1">
              <a:buFont typeface="+mj-lt"/>
              <a:buAutoNum type="arabicPeriod" startAt="6"/>
            </a:pPr>
            <a:r>
              <a:rPr lang="fa-IR" sz="2800" dirty="0" smtClean="0"/>
              <a:t>برداشتن پايه </a:t>
            </a:r>
            <a:r>
              <a:rPr lang="fa-IR" sz="2800" dirty="0" err="1" smtClean="0"/>
              <a:t>هاي</a:t>
            </a:r>
            <a:r>
              <a:rPr lang="fa-IR" sz="2800" dirty="0" smtClean="0"/>
              <a:t> موقت</a:t>
            </a:r>
            <a:endParaRPr lang="en-US" sz="2800" dirty="0" smtClean="0"/>
          </a:p>
          <a:p>
            <a:pPr marL="514350" lvl="0" indent="-514350" algn="r" rtl="1">
              <a:buFont typeface="+mj-lt"/>
              <a:buAutoNum type="arabicPeriod" startAt="6"/>
            </a:pPr>
            <a:endParaRPr lang="en-US" sz="2800" dirty="0" smtClean="0"/>
          </a:p>
          <a:p>
            <a:pPr marL="514350" lvl="0" indent="-514350" algn="r" rtl="1">
              <a:buNone/>
            </a:pPr>
            <a:endParaRPr lang="en-US" sz="2800" dirty="0" smtClean="0"/>
          </a:p>
          <a:p>
            <a:pPr marL="514350" lvl="0" indent="-514350" algn="r" rtl="1">
              <a:buFont typeface="+mj-lt"/>
              <a:buAutoNum type="arabicPeriod" startAt="7"/>
            </a:pPr>
            <a:r>
              <a:rPr lang="fa-IR" sz="2800" dirty="0" smtClean="0"/>
              <a:t>نصب متعلقات</a:t>
            </a:r>
          </a:p>
          <a:p>
            <a:pPr lvl="0" algn="r" rtl="1">
              <a:buNone/>
            </a:pPr>
            <a:endParaRPr lang="en-US" sz="2400" dirty="0" smtClean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a-IR" b="1" dirty="0" smtClean="0"/>
              <a:t>مونتاژ سقف </a:t>
            </a:r>
            <a:r>
              <a:rPr lang="fa-IR" b="1" dirty="0" err="1" smtClean="0"/>
              <a:t>شناوري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 smtClean="0"/>
              <a:t>کورسهاي</a:t>
            </a:r>
            <a:r>
              <a:rPr lang="fa-IR" b="1" dirty="0" smtClean="0"/>
              <a:t> چهارم به بالا</a:t>
            </a:r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err="1" smtClean="0"/>
              <a:t>ورقهاي</a:t>
            </a:r>
            <a:r>
              <a:rPr lang="fa-IR" sz="2400" dirty="0" smtClean="0"/>
              <a:t> شل از کورس چهارم به بعد مرحله به مرحله مونتاژ و </a:t>
            </a:r>
            <a:r>
              <a:rPr lang="fa-IR" sz="2400" dirty="0" err="1" smtClean="0"/>
              <a:t>جوشکاري</a:t>
            </a:r>
            <a:r>
              <a:rPr lang="fa-IR" sz="2400" dirty="0" smtClean="0"/>
              <a:t> </a:t>
            </a:r>
            <a:r>
              <a:rPr lang="fa-IR" sz="2400" dirty="0" err="1" smtClean="0"/>
              <a:t>مي</a:t>
            </a:r>
            <a:r>
              <a:rPr lang="fa-IR" sz="2400" dirty="0" smtClean="0"/>
              <a:t> شوند .</a:t>
            </a:r>
            <a:endParaRPr lang="en-US" sz="2400" dirty="0"/>
          </a:p>
        </p:txBody>
      </p:sp>
      <p:pic>
        <p:nvPicPr>
          <p:cNvPr id="5" name="عکس 4" descr="C:\Documents and Settings\mohsen\Desktop\145\2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0"/>
            <a:ext cx="604951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6705600"/>
            <a:ext cx="8229600" cy="152400"/>
          </a:xfrm>
        </p:spPr>
        <p:txBody>
          <a:bodyPr>
            <a:normAutofit fontScale="25000" lnSpcReduction="20000"/>
          </a:bodyPr>
          <a:lstStyle/>
          <a:p>
            <a:pPr marL="514350" lvl="0" indent="-514350" algn="r" rtl="1">
              <a:buNone/>
            </a:pPr>
            <a:endParaRPr lang="en-US" sz="2400" dirty="0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Documents and Settings\mohsen\Desktop\پروزه\تجهیزات مخازن سقف شناور\145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19125"/>
            <a:ext cx="7467600" cy="561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ar-SA" sz="2800" dirty="0" smtClean="0"/>
              <a:t>مهار بند </a:t>
            </a:r>
            <a:r>
              <a:rPr lang="en-US" sz="2800" dirty="0" smtClean="0"/>
              <a:t>Shell</a:t>
            </a:r>
            <a:endParaRPr lang="fa-IR" sz="2800" dirty="0" smtClean="0"/>
          </a:p>
          <a:p>
            <a:pPr algn="r" rtl="1">
              <a:buNone/>
            </a:pPr>
            <a:endParaRPr lang="fa-IR" sz="2400" dirty="0" smtClean="0"/>
          </a:p>
        </p:txBody>
      </p:sp>
      <p:pic>
        <p:nvPicPr>
          <p:cNvPr id="5" name="Picture 2" descr="C:\Documents and Settings\mohsen\Desktop\پروزه\تجهیزات مخازن سقف شناور\145\5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00250"/>
            <a:ext cx="7143750" cy="4857750"/>
          </a:xfrm>
          <a:prstGeom prst="rect">
            <a:avLst/>
          </a:prstGeom>
          <a:noFill/>
        </p:spPr>
      </p:pic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a-IR" b="1" dirty="0" err="1" smtClean="0"/>
              <a:t>کورسهاي</a:t>
            </a:r>
            <a:r>
              <a:rPr lang="fa-IR" b="1" dirty="0" smtClean="0"/>
              <a:t> چهارم به بالا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229600" cy="1143000"/>
          </a:xfrm>
        </p:spPr>
        <p:txBody>
          <a:bodyPr/>
          <a:lstStyle/>
          <a:p>
            <a:r>
              <a:rPr lang="fa-IR" b="1" dirty="0" err="1" smtClean="0"/>
              <a:t>تاريخچه</a:t>
            </a:r>
            <a:r>
              <a:rPr lang="fa-IR" b="1" dirty="0" smtClean="0"/>
              <a:t> مخازن نفت</a:t>
            </a:r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/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err="1" smtClean="0"/>
              <a:t>تاپ</a:t>
            </a:r>
            <a:r>
              <a:rPr lang="fa-IR" b="1" dirty="0" smtClean="0"/>
              <a:t> انگل و </a:t>
            </a:r>
            <a:r>
              <a:rPr lang="fa-IR" b="1" dirty="0" err="1" smtClean="0"/>
              <a:t>بادبند</a:t>
            </a:r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6705600"/>
            <a:ext cx="8229600" cy="152400"/>
          </a:xfrm>
        </p:spPr>
        <p:txBody>
          <a:bodyPr>
            <a:normAutofit fontScale="25000" lnSpcReduction="20000"/>
          </a:bodyPr>
          <a:lstStyle/>
          <a:p>
            <a:pPr marL="514350" lvl="0" indent="-514350" algn="r" rtl="1">
              <a:buNone/>
            </a:pPr>
            <a:endParaRPr lang="en-US" sz="2400" dirty="0"/>
          </a:p>
        </p:txBody>
      </p:sp>
      <p:pic>
        <p:nvPicPr>
          <p:cNvPr id="3074" name="Picture 2" descr="C:\Documents and Settings\mohsen\Desktop\پروزه\تجهیزات مخازن سقف شناور\145\111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4544" y="1600200"/>
            <a:ext cx="7405362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بازرسي</a:t>
            </a:r>
            <a:r>
              <a:rPr lang="fa-IR" sz="3600" b="1" dirty="0" smtClean="0"/>
              <a:t> و تست ها</a:t>
            </a:r>
            <a:endParaRPr lang="en-US" sz="3600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3048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(roof drain system)</a:t>
            </a:r>
            <a:r>
              <a:rPr kumimoji="0" lang="fa-I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سيستم</a:t>
            </a: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زه </a:t>
            </a:r>
            <a:r>
              <a:rPr kumimoji="0" lang="fa-I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کشي</a:t>
            </a: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سقف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/>
              <a:t>(sealing system)</a:t>
            </a:r>
            <a:r>
              <a:rPr lang="fa-IR" sz="3600" b="1" dirty="0" err="1" smtClean="0"/>
              <a:t>سيستم</a:t>
            </a:r>
            <a:r>
              <a:rPr lang="fa-IR" sz="3600" b="1" dirty="0" smtClean="0"/>
              <a:t> آب </a:t>
            </a:r>
            <a:r>
              <a:rPr lang="fa-IR" sz="3600" b="1" dirty="0" err="1" smtClean="0"/>
              <a:t>بندي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47244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err="1" smtClean="0"/>
              <a:t>تميزکاري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fa-IR" sz="3600" b="1" dirty="0" smtClean="0"/>
              <a:t>رنگ </a:t>
            </a:r>
            <a:r>
              <a:rPr lang="fa-IR" sz="3600" b="1" dirty="0" err="1" smtClean="0"/>
              <a:t>کاري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5" name="عکس 4" descr="C:\Documents and Settings\mohsen\Desktop\145\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066800"/>
            <a:ext cx="518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عکس 5" descr="C:\Documents and Settings\mohsen\Desktop\145\00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523631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752600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 smtClean="0"/>
              <a:t>فصل سوم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b="1" dirty="0" smtClean="0"/>
              <a:t>دستورالعمل تست و </a:t>
            </a:r>
            <a:r>
              <a:rPr lang="fa-IR" b="1" dirty="0" err="1" smtClean="0"/>
              <a:t>بازرسي</a:t>
            </a:r>
            <a:r>
              <a:rPr lang="fa-IR" b="1" dirty="0" smtClean="0"/>
              <a:t> مخازن </a:t>
            </a:r>
            <a:r>
              <a:rPr lang="fa-IR" b="1" dirty="0" err="1" smtClean="0"/>
              <a:t>ذخيره</a:t>
            </a:r>
            <a:r>
              <a:rPr lang="fa-IR" b="1" dirty="0" smtClean="0"/>
              <a:t> سقف شناور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lvl="0"/>
            <a:r>
              <a:rPr lang="fa-IR" b="1" dirty="0" err="1" smtClean="0"/>
              <a:t>بازرسي</a:t>
            </a:r>
            <a:r>
              <a:rPr lang="fa-IR" b="1" dirty="0" smtClean="0"/>
              <a:t> و تست</a:t>
            </a:r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352800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/>
            </a:pPr>
            <a:r>
              <a:rPr lang="fa-IR" sz="3600" dirty="0" err="1" smtClean="0"/>
              <a:t>تاييد</a:t>
            </a:r>
            <a:r>
              <a:rPr lang="fa-IR" sz="3600" dirty="0" smtClean="0"/>
              <a:t> </a:t>
            </a:r>
            <a:r>
              <a:rPr lang="fa-IR" sz="3600" dirty="0" err="1" smtClean="0"/>
              <a:t>فونداسيون</a:t>
            </a:r>
            <a:r>
              <a:rPr lang="fa-IR" sz="3600" dirty="0" smtClean="0"/>
              <a:t> مخزن </a:t>
            </a:r>
            <a:endParaRPr lang="en-US" sz="3600" dirty="0" smtClean="0"/>
          </a:p>
          <a:p>
            <a:pPr lvl="0" algn="r" rtl="1">
              <a:buNone/>
            </a:pPr>
            <a:endParaRPr lang="en-US" dirty="0" smtClean="0"/>
          </a:p>
          <a:p>
            <a:pPr lvl="0" algn="r" rtl="1"/>
            <a:r>
              <a:rPr lang="fa-IR" sz="2800" dirty="0" err="1" smtClean="0"/>
              <a:t>بازرسي</a:t>
            </a:r>
            <a:r>
              <a:rPr lang="fa-IR" sz="2800" dirty="0" smtClean="0"/>
              <a:t> </a:t>
            </a:r>
            <a:r>
              <a:rPr lang="fa-IR" sz="2800" dirty="0" err="1" smtClean="0"/>
              <a:t>چشمي</a:t>
            </a:r>
            <a:r>
              <a:rPr lang="fa-IR" sz="2800" dirty="0" smtClean="0"/>
              <a:t> </a:t>
            </a:r>
            <a:endParaRPr lang="en-US" sz="2800" dirty="0" smtClean="0"/>
          </a:p>
          <a:p>
            <a:pPr algn="r" rtl="1">
              <a:buNone/>
            </a:pPr>
            <a:endParaRPr lang="en-US" sz="2800" dirty="0" smtClean="0"/>
          </a:p>
          <a:p>
            <a:pPr lvl="0" algn="r" rtl="1"/>
            <a:r>
              <a:rPr lang="fa-IR" sz="2800" dirty="0" smtClean="0"/>
              <a:t> </a:t>
            </a:r>
            <a:r>
              <a:rPr lang="fa-IR" sz="2800" dirty="0" err="1" smtClean="0"/>
              <a:t>كنترل</a:t>
            </a:r>
            <a:r>
              <a:rPr lang="fa-IR" sz="2800" dirty="0" smtClean="0"/>
              <a:t> </a:t>
            </a:r>
            <a:r>
              <a:rPr lang="fa-IR" sz="2800" dirty="0" err="1" smtClean="0"/>
              <a:t>ابعادي</a:t>
            </a:r>
            <a:r>
              <a:rPr lang="fa-IR" sz="2800" dirty="0" smtClean="0"/>
              <a:t>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fa-IR" b="1" dirty="0" err="1" smtClean="0"/>
              <a:t>بازرسي</a:t>
            </a:r>
            <a:r>
              <a:rPr lang="fa-IR" b="1" dirty="0" smtClean="0"/>
              <a:t> و تست</a:t>
            </a:r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3999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 startAt="2"/>
            </a:pPr>
            <a:r>
              <a:rPr lang="fa-IR" sz="3600" dirty="0" smtClean="0"/>
              <a:t>مواد</a:t>
            </a:r>
            <a:endParaRPr lang="en-US" sz="3600" dirty="0" smtClean="0"/>
          </a:p>
          <a:p>
            <a:pPr lvl="0" algn="r" rtl="1">
              <a:buNone/>
            </a:pPr>
            <a:endParaRPr lang="en-US" dirty="0" smtClean="0"/>
          </a:p>
          <a:p>
            <a:pPr lvl="0" algn="r" rtl="1"/>
            <a:r>
              <a:rPr lang="fa-IR" sz="2800" dirty="0" err="1" smtClean="0"/>
              <a:t>علامتگذاري</a:t>
            </a:r>
            <a:r>
              <a:rPr lang="fa-IR" sz="2800" dirty="0" smtClean="0"/>
              <a:t> جهت نصب </a:t>
            </a:r>
            <a:endParaRPr lang="en-US" sz="2800" dirty="0" smtClean="0"/>
          </a:p>
          <a:p>
            <a:pPr algn="r" rtl="1">
              <a:buNone/>
            </a:pPr>
            <a:endParaRPr lang="en-US" sz="2800" dirty="0" smtClean="0"/>
          </a:p>
          <a:p>
            <a:pPr lvl="0" algn="r" rtl="1"/>
            <a:r>
              <a:rPr lang="fa-IR" sz="2800" dirty="0" err="1" smtClean="0"/>
              <a:t>كنترل</a:t>
            </a:r>
            <a:r>
              <a:rPr lang="en-US" sz="2800" dirty="0" smtClean="0"/>
              <a:t>MICR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a-IR" b="1" dirty="0" err="1" smtClean="0"/>
              <a:t>بازرسي</a:t>
            </a:r>
            <a:r>
              <a:rPr lang="fa-IR" b="1" dirty="0" smtClean="0"/>
              <a:t> و تست</a:t>
            </a:r>
            <a:endParaRPr lang="en-US" dirty="0"/>
          </a:p>
        </p:txBody>
      </p:sp>
      <p:sp>
        <p:nvSpPr>
          <p:cNvPr id="6" name="نگهدارنده مکان محتوا 5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419600"/>
          </a:xfrm>
        </p:spPr>
        <p:txBody>
          <a:bodyPr>
            <a:normAutofit/>
          </a:bodyPr>
          <a:lstStyle/>
          <a:p>
            <a:pPr marL="742950" lvl="0" indent="-742950" algn="r" rtl="1">
              <a:buFont typeface="+mj-lt"/>
              <a:buAutoNum type="arabicPeriod" startAt="3"/>
            </a:pPr>
            <a:r>
              <a:rPr lang="fa-IR" sz="3600" dirty="0" err="1" smtClean="0"/>
              <a:t>كنترل</a:t>
            </a:r>
            <a:r>
              <a:rPr lang="fa-IR" sz="3600" dirty="0" smtClean="0"/>
              <a:t> </a:t>
            </a:r>
            <a:r>
              <a:rPr lang="fa-IR" sz="3600" dirty="0" err="1" smtClean="0"/>
              <a:t>ورقهاي</a:t>
            </a:r>
            <a:r>
              <a:rPr lang="fa-IR" sz="3600" dirty="0" smtClean="0"/>
              <a:t> </a:t>
            </a:r>
            <a:r>
              <a:rPr lang="fa-IR" sz="3600" dirty="0" err="1" smtClean="0"/>
              <a:t>كف</a:t>
            </a:r>
            <a:r>
              <a:rPr lang="fa-IR" sz="3600" dirty="0" smtClean="0"/>
              <a:t> و </a:t>
            </a:r>
            <a:r>
              <a:rPr lang="fa-IR" sz="3600" dirty="0" err="1" smtClean="0"/>
              <a:t>انولار</a:t>
            </a:r>
            <a:endParaRPr lang="en-US" sz="3600" dirty="0" smtClean="0"/>
          </a:p>
          <a:p>
            <a:pPr lvl="0" algn="r" rtl="1">
              <a:buNone/>
            </a:pPr>
            <a:r>
              <a:rPr lang="fa-IR" dirty="0" smtClean="0"/>
              <a:t> </a:t>
            </a:r>
            <a:endParaRPr lang="en-US" dirty="0" smtClean="0"/>
          </a:p>
          <a:p>
            <a:pPr lvl="0" algn="r" rtl="1"/>
            <a:r>
              <a:rPr lang="fa-IR" sz="2800" dirty="0" smtClean="0"/>
              <a:t>آماده </a:t>
            </a:r>
            <a:r>
              <a:rPr lang="fa-IR" sz="2800" dirty="0" err="1" smtClean="0"/>
              <a:t>سازي</a:t>
            </a:r>
            <a:r>
              <a:rPr lang="fa-IR" sz="2800" dirty="0" smtClean="0"/>
              <a:t> </a:t>
            </a:r>
            <a:endParaRPr lang="en-US" sz="2800" dirty="0" smtClean="0"/>
          </a:p>
          <a:p>
            <a:pPr lvl="0" algn="r" rtl="1"/>
            <a:r>
              <a:rPr lang="fa-IR" sz="2800" dirty="0" err="1" smtClean="0"/>
              <a:t>چيدمان</a:t>
            </a:r>
            <a:r>
              <a:rPr lang="fa-IR" sz="2800" dirty="0" smtClean="0"/>
              <a:t> </a:t>
            </a:r>
            <a:endParaRPr lang="en-US" sz="2800" dirty="0" smtClean="0"/>
          </a:p>
          <a:p>
            <a:pPr lvl="0" algn="r" rtl="1"/>
            <a:r>
              <a:rPr lang="fa-IR" sz="2800" dirty="0" smtClean="0"/>
              <a:t>در </a:t>
            </a:r>
            <a:r>
              <a:rPr lang="fa-IR" sz="2800" dirty="0" err="1" smtClean="0"/>
              <a:t>حين</a:t>
            </a:r>
            <a:r>
              <a:rPr lang="fa-IR" sz="2800" dirty="0" smtClean="0"/>
              <a:t> </a:t>
            </a:r>
            <a:r>
              <a:rPr lang="fa-IR" sz="2800" dirty="0" err="1" smtClean="0"/>
              <a:t>جوشكاري</a:t>
            </a:r>
            <a:r>
              <a:rPr lang="fa-IR" sz="2800" dirty="0" smtClean="0"/>
              <a:t> </a:t>
            </a:r>
            <a:endParaRPr lang="en-US" sz="2800" dirty="0" smtClean="0"/>
          </a:p>
          <a:p>
            <a:pPr lvl="0" algn="r" rtl="1"/>
            <a:r>
              <a:rPr lang="fa-IR" sz="2800" dirty="0" smtClean="0"/>
              <a:t>در </a:t>
            </a:r>
            <a:r>
              <a:rPr lang="fa-IR" sz="2800" dirty="0" err="1" smtClean="0"/>
              <a:t>پايان</a:t>
            </a:r>
            <a:r>
              <a:rPr lang="fa-IR" sz="2800" dirty="0" smtClean="0"/>
              <a:t> </a:t>
            </a:r>
            <a:r>
              <a:rPr lang="fa-IR" sz="2800" dirty="0" err="1" smtClean="0"/>
              <a:t>جوشكاري</a:t>
            </a:r>
            <a:r>
              <a:rPr lang="fa-IR" sz="2800" dirty="0" smtClean="0"/>
              <a:t> </a:t>
            </a:r>
          </a:p>
          <a:p>
            <a:pPr algn="r" rtl="1"/>
            <a:r>
              <a:rPr lang="fa-IR" sz="2800" dirty="0" smtClean="0"/>
              <a:t>نشانه </a:t>
            </a:r>
            <a:r>
              <a:rPr lang="fa-IR" sz="2800" dirty="0" err="1" smtClean="0"/>
              <a:t>گذاري</a:t>
            </a:r>
            <a:r>
              <a:rPr lang="fa-IR" sz="2800" dirty="0" smtClean="0"/>
              <a:t> </a:t>
            </a:r>
            <a:r>
              <a:rPr lang="fa-IR" sz="2800" dirty="0" err="1" smtClean="0"/>
              <a:t>روي</a:t>
            </a:r>
            <a:r>
              <a:rPr lang="fa-IR" sz="2800" dirty="0" smtClean="0"/>
              <a:t> </a:t>
            </a:r>
            <a:r>
              <a:rPr lang="fa-IR" sz="2800" dirty="0" err="1" smtClean="0"/>
              <a:t>ورقهاي</a:t>
            </a:r>
            <a:r>
              <a:rPr lang="fa-IR" sz="2800" dirty="0" smtClean="0"/>
              <a:t> </a:t>
            </a:r>
            <a:r>
              <a:rPr lang="fa-IR" sz="2800" dirty="0" err="1" smtClean="0"/>
              <a:t>كف</a:t>
            </a:r>
            <a:r>
              <a:rPr lang="fa-IR" sz="2800" dirty="0" smtClean="0"/>
              <a:t> </a:t>
            </a:r>
            <a:endParaRPr lang="en-US" sz="2800" dirty="0" smtClean="0"/>
          </a:p>
          <a:p>
            <a:pPr lvl="0" algn="r" rtl="1">
              <a:buNone/>
            </a:pPr>
            <a:endParaRPr lang="en-US" sz="2800" dirty="0" smtClean="0"/>
          </a:p>
          <a:p>
            <a:pPr lvl="0" algn="r" rtl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fa-IR" b="1" dirty="0" err="1" smtClean="0"/>
              <a:t>بازرسي</a:t>
            </a:r>
            <a:r>
              <a:rPr lang="fa-IR" b="1" dirty="0" smtClean="0"/>
              <a:t> و تست</a:t>
            </a:r>
            <a:endParaRPr lang="en-US" dirty="0"/>
          </a:p>
        </p:txBody>
      </p:sp>
      <p:sp>
        <p:nvSpPr>
          <p:cNvPr id="6" name="نگهدارنده مکان محتوا 5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533400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fa-IR" sz="2800" dirty="0" err="1" smtClean="0"/>
              <a:t>وکیوم</a:t>
            </a:r>
            <a:r>
              <a:rPr lang="fa-IR" sz="2800" dirty="0" smtClean="0"/>
              <a:t> تست</a:t>
            </a:r>
            <a:endParaRPr lang="en-US" sz="2800" dirty="0"/>
          </a:p>
        </p:txBody>
      </p:sp>
      <p:pic>
        <p:nvPicPr>
          <p:cNvPr id="1026" name="Picture 2" descr="C:\Documents and Settings\mohsen\Desktop\پروزه\تجهیزات مخازن سقف شناور\145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363" y="1090613"/>
            <a:ext cx="7153275" cy="467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fa-IR" b="1" dirty="0" err="1" smtClean="0"/>
              <a:t>بازرسي</a:t>
            </a:r>
            <a:r>
              <a:rPr lang="fa-IR" b="1" dirty="0" smtClean="0"/>
              <a:t> و تست</a:t>
            </a:r>
            <a:endParaRPr lang="en-US" dirty="0"/>
          </a:p>
        </p:txBody>
      </p:sp>
      <p:sp>
        <p:nvSpPr>
          <p:cNvPr id="6" name="نگهدارنده مکان محتوا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09999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 startAt="4"/>
            </a:pPr>
            <a:r>
              <a:rPr lang="fa-IR" sz="3600" dirty="0" err="1" smtClean="0"/>
              <a:t>ورقهاي</a:t>
            </a:r>
            <a:r>
              <a:rPr lang="fa-IR" sz="3600" dirty="0" smtClean="0"/>
              <a:t> </a:t>
            </a:r>
            <a:r>
              <a:rPr lang="fa-IR" sz="3600" dirty="0" err="1" smtClean="0"/>
              <a:t>جداره</a:t>
            </a:r>
            <a:r>
              <a:rPr lang="fa-IR" sz="3600" dirty="0" smtClean="0"/>
              <a:t>، </a:t>
            </a:r>
            <a:r>
              <a:rPr lang="fa-IR" sz="3600" dirty="0" err="1" smtClean="0"/>
              <a:t>نبشي</a:t>
            </a:r>
            <a:r>
              <a:rPr lang="fa-IR" sz="3600" dirty="0" smtClean="0"/>
              <a:t> </a:t>
            </a:r>
            <a:r>
              <a:rPr lang="fa-IR" sz="3600" dirty="0" err="1" smtClean="0"/>
              <a:t>بالاي</a:t>
            </a:r>
            <a:r>
              <a:rPr lang="fa-IR" sz="3600" dirty="0" smtClean="0"/>
              <a:t> مخزن و </a:t>
            </a:r>
            <a:r>
              <a:rPr lang="fa-IR" sz="3600" dirty="0" err="1" smtClean="0"/>
              <a:t>بادبند</a:t>
            </a:r>
            <a:r>
              <a:rPr lang="fa-IR" sz="3600" dirty="0" smtClean="0"/>
              <a:t> : </a:t>
            </a:r>
            <a:endParaRPr lang="en-US" sz="3600" dirty="0" smtClean="0"/>
          </a:p>
          <a:p>
            <a:pPr lvl="0" algn="r" rtl="1"/>
            <a:endParaRPr lang="en-US" sz="2400" dirty="0" smtClean="0"/>
          </a:p>
          <a:p>
            <a:pPr lvl="0" algn="r" rtl="1"/>
            <a:r>
              <a:rPr lang="fa-IR" sz="2800" dirty="0" smtClean="0"/>
              <a:t>آماده </a:t>
            </a:r>
            <a:r>
              <a:rPr lang="fa-IR" sz="2800" dirty="0" err="1" smtClean="0"/>
              <a:t>سازي</a:t>
            </a:r>
            <a:r>
              <a:rPr lang="fa-IR" sz="2800" dirty="0" smtClean="0"/>
              <a:t> </a:t>
            </a:r>
          </a:p>
          <a:p>
            <a:pPr lvl="0" algn="r" rtl="1"/>
            <a:r>
              <a:rPr lang="fa-IR" sz="2800" dirty="0" smtClean="0"/>
              <a:t>سر هم </a:t>
            </a:r>
            <a:r>
              <a:rPr lang="fa-IR" sz="2800" dirty="0" err="1" smtClean="0"/>
              <a:t>بندي</a:t>
            </a:r>
            <a:endParaRPr lang="fa-IR" sz="2800" dirty="0" smtClean="0"/>
          </a:p>
          <a:p>
            <a:pPr lvl="0" algn="r" rtl="1"/>
            <a:r>
              <a:rPr lang="fa-IR" sz="2800" dirty="0" err="1" smtClean="0"/>
              <a:t>جوشكاري</a:t>
            </a:r>
            <a:endParaRPr lang="fa-IR" sz="2800" dirty="0" smtClean="0"/>
          </a:p>
          <a:p>
            <a:pPr algn="r" rtl="1"/>
            <a:r>
              <a:rPr lang="fa-IR" sz="2800" dirty="0" err="1" smtClean="0"/>
              <a:t>پايان</a:t>
            </a:r>
            <a:r>
              <a:rPr lang="fa-IR" sz="2800" dirty="0" smtClean="0"/>
              <a:t> </a:t>
            </a:r>
            <a:r>
              <a:rPr lang="fa-IR" sz="2800" dirty="0" err="1" smtClean="0"/>
              <a:t>عمليات</a:t>
            </a:r>
            <a:r>
              <a:rPr lang="fa-IR" sz="2800" dirty="0" smtClean="0"/>
              <a:t> </a:t>
            </a:r>
            <a:r>
              <a:rPr lang="fa-IR" sz="2800" dirty="0" err="1" smtClean="0"/>
              <a:t>جوشكاري</a:t>
            </a:r>
            <a:r>
              <a:rPr lang="fa-IR" sz="2800" dirty="0" smtClean="0"/>
              <a:t> </a:t>
            </a:r>
            <a:endParaRPr lang="en-US" sz="2800" dirty="0" smtClean="0"/>
          </a:p>
          <a:p>
            <a:pPr lvl="0" algn="r" rtl="1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fa-IR" b="1" dirty="0" err="1" smtClean="0"/>
              <a:t>بازرسي</a:t>
            </a:r>
            <a:r>
              <a:rPr lang="fa-IR" b="1" dirty="0" smtClean="0"/>
              <a:t> و تست</a:t>
            </a:r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2400" dirty="0" smtClean="0"/>
              <a:t>هم سطح بودن </a:t>
            </a:r>
            <a:r>
              <a:rPr lang="fa-IR" sz="2400" dirty="0" err="1" smtClean="0"/>
              <a:t>ورقها</a:t>
            </a:r>
            <a:r>
              <a:rPr lang="fa-IR" sz="2400" dirty="0" smtClean="0"/>
              <a:t> در محل اتصالات </a:t>
            </a:r>
            <a:r>
              <a:rPr lang="fa-IR" sz="2400" dirty="0" err="1" smtClean="0"/>
              <a:t>عمودي</a:t>
            </a:r>
            <a:r>
              <a:rPr lang="fa-IR" sz="2400" dirty="0" smtClean="0"/>
              <a:t> (</a:t>
            </a:r>
            <a:r>
              <a:rPr lang="en-US" sz="2400" dirty="0" smtClean="0"/>
              <a:t>Peaking</a:t>
            </a:r>
            <a:r>
              <a:rPr lang="fa-IR" sz="2400" dirty="0" smtClean="0"/>
              <a:t>)</a:t>
            </a:r>
            <a:endParaRPr lang="en-US" sz="2400" dirty="0" smtClean="0"/>
          </a:p>
        </p:txBody>
      </p:sp>
      <p:pic>
        <p:nvPicPr>
          <p:cNvPr id="1026" name="Picture 2" descr="C:\Documents and Settings\mohsen\Desktop\7777\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7545507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 smtClean="0"/>
              <a:t>سقفهاي</a:t>
            </a:r>
            <a:r>
              <a:rPr lang="fa-IR" b="1" dirty="0" smtClean="0"/>
              <a:t> شناور</a:t>
            </a:r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 smtClean="0"/>
              <a:t>به </a:t>
            </a:r>
            <a:r>
              <a:rPr lang="fa-IR" sz="2400" dirty="0" err="1" smtClean="0"/>
              <a:t>دليل</a:t>
            </a:r>
            <a:r>
              <a:rPr lang="fa-IR" sz="2400" dirty="0" smtClean="0"/>
              <a:t> </a:t>
            </a:r>
            <a:r>
              <a:rPr lang="fa-IR" sz="2400" dirty="0" err="1" smtClean="0"/>
              <a:t>اينکه</a:t>
            </a:r>
            <a:r>
              <a:rPr lang="fa-IR" sz="2400" dirty="0" smtClean="0"/>
              <a:t> در مخازن با سقف ثابت، </a:t>
            </a:r>
            <a:r>
              <a:rPr lang="fa-IR" sz="2400" dirty="0" err="1" smtClean="0"/>
              <a:t>مايع</a:t>
            </a:r>
            <a:r>
              <a:rPr lang="fa-IR" sz="2400" dirty="0" smtClean="0"/>
              <a:t> درون مخزن تحت پروسه </a:t>
            </a:r>
            <a:r>
              <a:rPr lang="fa-IR" sz="2400" dirty="0" err="1" smtClean="0"/>
              <a:t>تبخير</a:t>
            </a:r>
            <a:r>
              <a:rPr lang="fa-IR" sz="2400" dirty="0" smtClean="0"/>
              <a:t> انجام </a:t>
            </a:r>
            <a:r>
              <a:rPr lang="fa-IR" sz="2400" dirty="0" err="1" smtClean="0"/>
              <a:t>مي</a:t>
            </a:r>
            <a:r>
              <a:rPr lang="fa-IR" sz="2400" dirty="0" smtClean="0"/>
              <a:t> </a:t>
            </a:r>
            <a:r>
              <a:rPr lang="fa-IR" sz="2400" dirty="0" err="1" smtClean="0"/>
              <a:t>گيرد</a:t>
            </a:r>
            <a:r>
              <a:rPr lang="fa-IR" sz="2400" dirty="0" smtClean="0"/>
              <a:t> </a:t>
            </a:r>
            <a:r>
              <a:rPr lang="fa-IR" sz="2400" dirty="0" err="1" smtClean="0"/>
              <a:t>اين</a:t>
            </a:r>
            <a:r>
              <a:rPr lang="fa-IR" sz="2400" dirty="0" smtClean="0"/>
              <a:t> امر موجب گشت تا </a:t>
            </a:r>
            <a:r>
              <a:rPr lang="fa-IR" sz="2400" dirty="0" err="1" smtClean="0"/>
              <a:t>تحقيقاتي</a:t>
            </a:r>
            <a:r>
              <a:rPr lang="fa-IR" sz="2400" dirty="0" smtClean="0"/>
              <a:t> بر </a:t>
            </a:r>
            <a:r>
              <a:rPr lang="fa-IR" sz="2400" dirty="0" err="1" smtClean="0"/>
              <a:t>روي</a:t>
            </a:r>
            <a:r>
              <a:rPr lang="fa-IR" sz="2400" dirty="0" smtClean="0"/>
              <a:t> مخازن با سقف متحرک انجام </a:t>
            </a:r>
            <a:r>
              <a:rPr lang="fa-IR" sz="2400" dirty="0" err="1" smtClean="0"/>
              <a:t>گيرد</a:t>
            </a:r>
            <a:r>
              <a:rPr lang="fa-IR" sz="2400" dirty="0" smtClean="0"/>
              <a:t> . </a:t>
            </a:r>
            <a:r>
              <a:rPr lang="fa-IR" sz="2400" dirty="0" err="1" smtClean="0"/>
              <a:t>پيشرفت</a:t>
            </a:r>
            <a:r>
              <a:rPr lang="fa-IR" sz="2400" dirty="0" smtClean="0"/>
              <a:t> </a:t>
            </a:r>
            <a:r>
              <a:rPr lang="fa-IR" sz="2400" dirty="0" err="1" smtClean="0"/>
              <a:t>اين</a:t>
            </a:r>
            <a:r>
              <a:rPr lang="fa-IR" sz="2400" dirty="0" smtClean="0"/>
              <a:t> </a:t>
            </a:r>
            <a:r>
              <a:rPr lang="fa-IR" sz="2400" dirty="0" err="1" smtClean="0"/>
              <a:t>تکنولوژي</a:t>
            </a:r>
            <a:r>
              <a:rPr lang="fa-IR" sz="2400" dirty="0" smtClean="0"/>
              <a:t> بعد از جنگ </a:t>
            </a:r>
            <a:r>
              <a:rPr lang="fa-IR" sz="2400" dirty="0" err="1" smtClean="0"/>
              <a:t>جهاني</a:t>
            </a:r>
            <a:r>
              <a:rPr lang="fa-IR" sz="2400" dirty="0" smtClean="0"/>
              <a:t> اول توسط </a:t>
            </a:r>
            <a:r>
              <a:rPr lang="fa-IR" sz="2400" dirty="0" err="1" smtClean="0"/>
              <a:t>کمپاني</a:t>
            </a:r>
            <a:r>
              <a:rPr lang="fa-IR" sz="2400" dirty="0" smtClean="0"/>
              <a:t> (</a:t>
            </a:r>
            <a:r>
              <a:rPr lang="en-US" sz="2400" dirty="0" smtClean="0"/>
              <a:t>CB&amp;I</a:t>
            </a:r>
            <a:r>
              <a:rPr lang="fa-IR" sz="2400" dirty="0" smtClean="0"/>
              <a:t>) شروع شده که درآن که در زمان </a:t>
            </a:r>
            <a:r>
              <a:rPr lang="fa-IR" sz="2400" dirty="0" err="1" smtClean="0"/>
              <a:t>مديران</a:t>
            </a:r>
            <a:r>
              <a:rPr lang="fa-IR" sz="2400" dirty="0" smtClean="0"/>
              <a:t> معروف و ارشد صنعت نفت، </a:t>
            </a:r>
            <a:r>
              <a:rPr lang="fa-IR" sz="2400" dirty="0" err="1" smtClean="0"/>
              <a:t>تمامي</a:t>
            </a:r>
            <a:r>
              <a:rPr lang="fa-IR" sz="2400" dirty="0" smtClean="0"/>
              <a:t> </a:t>
            </a:r>
            <a:r>
              <a:rPr lang="fa-IR" sz="2400" dirty="0" err="1" smtClean="0"/>
              <a:t>تستهاي</a:t>
            </a:r>
            <a:r>
              <a:rPr lang="fa-IR" sz="2400" dirty="0" smtClean="0"/>
              <a:t> سقف شناور را انجام دادند . استفاده از سقف شناور باعث </a:t>
            </a:r>
            <a:r>
              <a:rPr lang="fa-IR" sz="2400" dirty="0" err="1" smtClean="0"/>
              <a:t>مي</a:t>
            </a:r>
            <a:r>
              <a:rPr lang="fa-IR" sz="2400" dirty="0" smtClean="0"/>
              <a:t> شود که </a:t>
            </a:r>
            <a:r>
              <a:rPr lang="fa-IR" sz="2400" dirty="0" err="1" smtClean="0"/>
              <a:t>بخارهاي</a:t>
            </a:r>
            <a:r>
              <a:rPr lang="fa-IR" sz="2400" dirty="0" smtClean="0"/>
              <a:t> حاصل از </a:t>
            </a:r>
            <a:r>
              <a:rPr lang="fa-IR" sz="2400" dirty="0" err="1" smtClean="0"/>
              <a:t>تبخير</a:t>
            </a:r>
            <a:r>
              <a:rPr lang="fa-IR" sz="2400" dirty="0" smtClean="0"/>
              <a:t> که بر اثر </a:t>
            </a:r>
            <a:r>
              <a:rPr lang="fa-IR" sz="2400" dirty="0" err="1" smtClean="0"/>
              <a:t>شرايط</a:t>
            </a:r>
            <a:r>
              <a:rPr lang="fa-IR" sz="2400" dirty="0" smtClean="0"/>
              <a:t> </a:t>
            </a:r>
            <a:r>
              <a:rPr lang="fa-IR" sz="2400" dirty="0" err="1" smtClean="0"/>
              <a:t>محيطي</a:t>
            </a:r>
            <a:r>
              <a:rPr lang="fa-IR" sz="2400" dirty="0" smtClean="0"/>
              <a:t> و </a:t>
            </a:r>
            <a:r>
              <a:rPr lang="fa-IR" sz="2400" dirty="0" err="1" smtClean="0"/>
              <a:t>شرايط</a:t>
            </a:r>
            <a:r>
              <a:rPr lang="fa-IR" sz="2400" dirty="0" smtClean="0"/>
              <a:t> پر بودن مخزن </a:t>
            </a:r>
            <a:r>
              <a:rPr lang="fa-IR" sz="2400" dirty="0" err="1" smtClean="0"/>
              <a:t>ايجاد</a:t>
            </a:r>
            <a:r>
              <a:rPr lang="fa-IR" sz="2400" dirty="0" smtClean="0"/>
              <a:t> </a:t>
            </a:r>
            <a:r>
              <a:rPr lang="fa-IR" sz="2400" dirty="0" err="1" smtClean="0"/>
              <a:t>مي</a:t>
            </a:r>
            <a:r>
              <a:rPr lang="fa-IR" sz="2400" dirty="0" smtClean="0"/>
              <a:t> شود را به شدت کاهش </a:t>
            </a:r>
            <a:r>
              <a:rPr lang="fa-IR" sz="2400" dirty="0" err="1" smtClean="0"/>
              <a:t>يابد</a:t>
            </a:r>
            <a:r>
              <a:rPr lang="fa-IR" sz="2400" dirty="0" smtClean="0"/>
              <a:t> 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fa-IR" b="1" dirty="0" err="1" smtClean="0"/>
              <a:t>بازرسي</a:t>
            </a:r>
            <a:r>
              <a:rPr lang="fa-IR" b="1" dirty="0" smtClean="0"/>
              <a:t> و تست</a:t>
            </a:r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3716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2400" dirty="0" smtClean="0"/>
              <a:t>هم سطح بودن </a:t>
            </a:r>
            <a:r>
              <a:rPr lang="fa-IR" sz="2400" dirty="0" err="1" smtClean="0"/>
              <a:t>ورقها</a:t>
            </a:r>
            <a:r>
              <a:rPr lang="fa-IR" sz="2400" dirty="0" smtClean="0"/>
              <a:t> در محل اتصالات </a:t>
            </a:r>
            <a:r>
              <a:rPr lang="fa-IR" sz="2400" dirty="0" err="1" smtClean="0"/>
              <a:t>افقي</a:t>
            </a:r>
            <a:r>
              <a:rPr lang="fa-IR" sz="2400" dirty="0" smtClean="0"/>
              <a:t> (</a:t>
            </a:r>
            <a:r>
              <a:rPr lang="en-US" sz="2400" dirty="0" smtClean="0"/>
              <a:t>Banding</a:t>
            </a:r>
            <a:r>
              <a:rPr lang="fa-IR" sz="2400" dirty="0" smtClean="0"/>
              <a:t>)</a:t>
            </a:r>
            <a:endParaRPr lang="en-US" sz="2400" dirty="0" smtClean="0"/>
          </a:p>
        </p:txBody>
      </p:sp>
      <p:pic>
        <p:nvPicPr>
          <p:cNvPr id="4" name="Picture 2" descr="C:\Documents and Settings\mohsen\Desktop\7777\2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7771446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a-IR" b="1" dirty="0" err="1" smtClean="0"/>
              <a:t>بازرسي</a:t>
            </a:r>
            <a:r>
              <a:rPr lang="fa-IR" b="1" dirty="0" smtClean="0"/>
              <a:t> و تست</a:t>
            </a:r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 startAt="5"/>
            </a:pPr>
            <a:r>
              <a:rPr lang="fa-IR" sz="3600" dirty="0" smtClean="0"/>
              <a:t>سقف شناور ( سقف </a:t>
            </a:r>
            <a:r>
              <a:rPr lang="fa-IR" sz="3600" dirty="0" err="1" smtClean="0"/>
              <a:t>زيري</a:t>
            </a:r>
            <a:r>
              <a:rPr lang="fa-IR" sz="3600" dirty="0" smtClean="0"/>
              <a:t> و </a:t>
            </a:r>
            <a:r>
              <a:rPr lang="fa-IR" sz="3600" dirty="0" err="1" smtClean="0"/>
              <a:t>بالايي</a:t>
            </a:r>
            <a:r>
              <a:rPr lang="fa-IR" sz="3600" dirty="0" smtClean="0"/>
              <a:t>، سازه شناور )</a:t>
            </a:r>
            <a:endParaRPr lang="en-US" sz="3600" dirty="0" smtClean="0"/>
          </a:p>
          <a:p>
            <a:pPr lvl="0" algn="r" rtl="1">
              <a:buNone/>
            </a:pPr>
            <a:endParaRPr lang="en-US" dirty="0" smtClean="0"/>
          </a:p>
          <a:p>
            <a:pPr lvl="0" algn="r" rtl="1"/>
            <a:r>
              <a:rPr lang="fa-IR" sz="2800" dirty="0" smtClean="0"/>
              <a:t>آماده </a:t>
            </a:r>
            <a:r>
              <a:rPr lang="fa-IR" sz="2800" dirty="0" err="1" smtClean="0"/>
              <a:t>سازي</a:t>
            </a:r>
            <a:r>
              <a:rPr lang="fa-IR" sz="2800" dirty="0" smtClean="0"/>
              <a:t> </a:t>
            </a:r>
            <a:endParaRPr lang="en-US" sz="2800" dirty="0" smtClean="0"/>
          </a:p>
          <a:p>
            <a:pPr lvl="0" algn="r" rtl="1"/>
            <a:r>
              <a:rPr lang="fa-IR" sz="2800" dirty="0" err="1" smtClean="0"/>
              <a:t>چيدمان</a:t>
            </a:r>
            <a:r>
              <a:rPr lang="fa-IR" sz="2800" dirty="0" smtClean="0"/>
              <a:t> و مونتاژ</a:t>
            </a:r>
          </a:p>
          <a:p>
            <a:pPr algn="r" rtl="1"/>
            <a:r>
              <a:rPr lang="fa-IR" sz="2800" dirty="0" err="1" smtClean="0"/>
              <a:t>جوشكاري</a:t>
            </a:r>
            <a:r>
              <a:rPr lang="fa-IR" sz="2800" dirty="0" smtClean="0"/>
              <a:t> و </a:t>
            </a:r>
            <a:r>
              <a:rPr lang="fa-IR" sz="2800" dirty="0" err="1" smtClean="0"/>
              <a:t>تكميل</a:t>
            </a:r>
            <a:r>
              <a:rPr lang="fa-IR" sz="2800" dirty="0" smtClean="0"/>
              <a:t> </a:t>
            </a:r>
            <a:r>
              <a:rPr lang="fa-IR" sz="2800" dirty="0" err="1" smtClean="0"/>
              <a:t>كردن</a:t>
            </a:r>
            <a:r>
              <a:rPr lang="fa-IR" sz="2800" dirty="0" smtClean="0"/>
              <a:t> </a:t>
            </a:r>
            <a:endParaRPr lang="en-US" sz="2800" dirty="0" smtClean="0"/>
          </a:p>
          <a:p>
            <a:pPr lvl="0" algn="r" rtl="1">
              <a:buNone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a-IR" b="1" dirty="0" err="1" smtClean="0"/>
              <a:t>بازرسي</a:t>
            </a:r>
            <a:r>
              <a:rPr lang="fa-IR" b="1" dirty="0" smtClean="0"/>
              <a:t> و تست</a:t>
            </a:r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533399"/>
          </a:xfrm>
        </p:spPr>
        <p:txBody>
          <a:bodyPr>
            <a:normAutofit/>
          </a:bodyPr>
          <a:lstStyle/>
          <a:p>
            <a:pPr lvl="0" algn="ctr" rtl="1">
              <a:buNone/>
            </a:pPr>
            <a:r>
              <a:rPr lang="fa-IR" sz="2400" dirty="0" err="1" smtClean="0"/>
              <a:t>عمليات</a:t>
            </a:r>
            <a:r>
              <a:rPr lang="fa-IR" sz="2400" dirty="0" smtClean="0"/>
              <a:t> تست </a:t>
            </a:r>
            <a:r>
              <a:rPr lang="fa-IR" sz="2400" dirty="0" err="1" smtClean="0"/>
              <a:t>گازوييل</a:t>
            </a:r>
            <a:endParaRPr lang="en-US" sz="2400" dirty="0" smtClean="0"/>
          </a:p>
        </p:txBody>
      </p:sp>
      <p:pic>
        <p:nvPicPr>
          <p:cNvPr id="5" name="عکس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6934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a-IR" b="1" dirty="0" err="1" smtClean="0"/>
              <a:t>بازرسي</a:t>
            </a:r>
            <a:r>
              <a:rPr lang="fa-IR" b="1" dirty="0" smtClean="0"/>
              <a:t> و تست</a:t>
            </a:r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 startAt="6"/>
            </a:pPr>
            <a:r>
              <a:rPr lang="fa-IR" sz="3600" dirty="0" err="1" smtClean="0"/>
              <a:t>نازلها</a:t>
            </a:r>
            <a:r>
              <a:rPr lang="fa-IR" sz="3600" dirty="0" smtClean="0"/>
              <a:t> و </a:t>
            </a:r>
            <a:r>
              <a:rPr lang="fa-IR" sz="3600" dirty="0" err="1" smtClean="0"/>
              <a:t>منهول</a:t>
            </a:r>
            <a:r>
              <a:rPr lang="fa-IR" sz="3600" dirty="0" smtClean="0"/>
              <a:t> ها :</a:t>
            </a:r>
            <a:endParaRPr lang="en-US" sz="3600" dirty="0" smtClean="0"/>
          </a:p>
          <a:p>
            <a:pPr lvl="0" algn="r" rtl="1">
              <a:buNone/>
            </a:pPr>
            <a:endParaRPr lang="en-US" dirty="0" smtClean="0"/>
          </a:p>
          <a:p>
            <a:pPr lvl="0" algn="r" rtl="1"/>
            <a:r>
              <a:rPr lang="fa-IR" sz="2800" dirty="0" smtClean="0"/>
              <a:t>آماده </a:t>
            </a:r>
            <a:r>
              <a:rPr lang="fa-IR" sz="2800" dirty="0" err="1" smtClean="0"/>
              <a:t>سازي</a:t>
            </a:r>
            <a:r>
              <a:rPr lang="fa-IR" sz="2800" dirty="0" smtClean="0"/>
              <a:t> </a:t>
            </a:r>
            <a:endParaRPr lang="en-US" sz="2800" dirty="0" smtClean="0"/>
          </a:p>
          <a:p>
            <a:pPr lvl="0" algn="r" rtl="1"/>
            <a:r>
              <a:rPr lang="fa-IR" sz="2800" dirty="0" smtClean="0"/>
              <a:t>نصب </a:t>
            </a:r>
          </a:p>
          <a:p>
            <a:pPr algn="r" rtl="1"/>
            <a:r>
              <a:rPr lang="fa-IR" sz="2800" dirty="0" err="1" smtClean="0"/>
              <a:t>جوشكاري</a:t>
            </a:r>
            <a:r>
              <a:rPr lang="fa-IR" sz="2800" dirty="0" smtClean="0"/>
              <a:t> و </a:t>
            </a:r>
            <a:r>
              <a:rPr lang="fa-IR" sz="2800" dirty="0" err="1" smtClean="0"/>
              <a:t>تكميل</a:t>
            </a:r>
            <a:r>
              <a:rPr lang="fa-IR" sz="2800" dirty="0" smtClean="0"/>
              <a:t> </a:t>
            </a:r>
            <a:r>
              <a:rPr lang="fa-IR" sz="2800" dirty="0" err="1" smtClean="0"/>
              <a:t>كردن</a:t>
            </a:r>
            <a:r>
              <a:rPr lang="fa-IR" sz="2800" dirty="0" smtClean="0"/>
              <a:t> </a:t>
            </a:r>
          </a:p>
          <a:p>
            <a:pPr algn="r" rtl="1">
              <a:buNone/>
            </a:pPr>
            <a:endParaRPr lang="fa-IR" sz="2800" dirty="0" smtClean="0"/>
          </a:p>
          <a:p>
            <a:pPr marL="514350" lvl="0" indent="-514350" algn="r" rtl="1">
              <a:buFont typeface="+mj-lt"/>
              <a:buAutoNum type="arabicPeriod" startAt="7"/>
            </a:pPr>
            <a:r>
              <a:rPr lang="fa-IR" sz="3600" dirty="0" err="1" smtClean="0"/>
              <a:t>سيستم</a:t>
            </a:r>
            <a:r>
              <a:rPr lang="fa-IR" sz="3600" dirty="0" smtClean="0"/>
              <a:t> زه </a:t>
            </a:r>
            <a:r>
              <a:rPr lang="fa-IR" sz="3600" dirty="0" err="1" smtClean="0"/>
              <a:t>كشي</a:t>
            </a:r>
            <a:r>
              <a:rPr lang="fa-IR" sz="3600" dirty="0" smtClean="0"/>
              <a:t> سقف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683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IPS</a:t>
            </a:r>
            <a:r>
              <a:rPr lang="fa-IR" sz="3600" b="1" dirty="0" smtClean="0"/>
              <a:t>دستورالعمل </a:t>
            </a:r>
            <a:r>
              <a:rPr lang="fa-IR" sz="3600" b="1" dirty="0" err="1" smtClean="0"/>
              <a:t>هيدرواستاتيک</a:t>
            </a:r>
            <a:r>
              <a:rPr lang="fa-IR" sz="3600" b="1" dirty="0" smtClean="0"/>
              <a:t> بر اساس استاندارد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523999"/>
          </a:xfrm>
        </p:spPr>
        <p:txBody>
          <a:bodyPr/>
          <a:lstStyle/>
          <a:p>
            <a:pPr algn="r" rtl="1">
              <a:buNone/>
            </a:pPr>
            <a:r>
              <a:rPr lang="fa-IR" dirty="0" err="1" smtClean="0"/>
              <a:t>هيدروتست</a:t>
            </a:r>
            <a:endParaRPr lang="en-US" dirty="0" smtClean="0"/>
          </a:p>
          <a:p>
            <a:pPr marL="514350" lvl="0" indent="-514350" algn="r" rtl="1"/>
            <a:r>
              <a:rPr lang="fa-IR" sz="2400" dirty="0" smtClean="0"/>
              <a:t>تست </a:t>
            </a:r>
            <a:r>
              <a:rPr lang="fa-IR" sz="2400" dirty="0" err="1" smtClean="0"/>
              <a:t>هيدرواستاتيک</a:t>
            </a:r>
            <a:r>
              <a:rPr lang="fa-IR" sz="2400" dirty="0" smtClean="0"/>
              <a:t> </a:t>
            </a:r>
            <a:r>
              <a:rPr lang="fa-IR" sz="2400" dirty="0" err="1" smtClean="0"/>
              <a:t>نبايد</a:t>
            </a:r>
            <a:r>
              <a:rPr lang="fa-IR" sz="2400" dirty="0" smtClean="0"/>
              <a:t> باعث </a:t>
            </a:r>
            <a:r>
              <a:rPr lang="fa-IR" sz="2400" dirty="0" err="1" smtClean="0"/>
              <a:t>اين</a:t>
            </a:r>
            <a:r>
              <a:rPr lang="fa-IR" sz="2400" dirty="0" smtClean="0"/>
              <a:t> شود که تنش </a:t>
            </a:r>
            <a:r>
              <a:rPr lang="fa-IR" sz="2400" dirty="0" err="1" smtClean="0"/>
              <a:t>هايي</a:t>
            </a:r>
            <a:r>
              <a:rPr lang="fa-IR" sz="2400" dirty="0" smtClean="0"/>
              <a:t> </a:t>
            </a:r>
            <a:r>
              <a:rPr lang="fa-IR" sz="2400" dirty="0" err="1" smtClean="0"/>
              <a:t>بيشتر</a:t>
            </a:r>
            <a:r>
              <a:rPr lang="fa-IR" sz="2400" dirty="0" smtClean="0"/>
              <a:t> از جدول </a:t>
            </a:r>
            <a:r>
              <a:rPr lang="fa-IR" sz="2400" dirty="0" err="1" smtClean="0"/>
              <a:t>زير</a:t>
            </a:r>
            <a:r>
              <a:rPr lang="fa-IR" sz="2400" dirty="0" smtClean="0"/>
              <a:t> بر </a:t>
            </a:r>
            <a:r>
              <a:rPr lang="fa-IR" sz="2400" dirty="0" err="1" smtClean="0"/>
              <a:t>روي</a:t>
            </a:r>
            <a:r>
              <a:rPr lang="fa-IR" sz="2400" dirty="0" smtClean="0"/>
              <a:t> قسمت </a:t>
            </a:r>
            <a:r>
              <a:rPr lang="fa-IR" sz="2400" dirty="0" err="1" smtClean="0"/>
              <a:t>هاي</a:t>
            </a:r>
            <a:r>
              <a:rPr lang="fa-IR" sz="2400" dirty="0" smtClean="0"/>
              <a:t> </a:t>
            </a:r>
            <a:r>
              <a:rPr lang="fa-IR" sz="2400" dirty="0" err="1" smtClean="0"/>
              <a:t>پاييني</a:t>
            </a:r>
            <a:r>
              <a:rPr lang="fa-IR" sz="2400" dirty="0" smtClean="0"/>
              <a:t> بدنه وارد کند .</a:t>
            </a:r>
            <a:endParaRPr lang="en-US" sz="2400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66800" y="3429000"/>
          <a:ext cx="7086600" cy="1402080"/>
        </p:xfrm>
        <a:graphic>
          <a:graphicData uri="http://schemas.openxmlformats.org/drawingml/2006/table">
            <a:tbl>
              <a:tblPr rtl="1"/>
              <a:tblGrid>
                <a:gridCol w="3543300"/>
                <a:gridCol w="3543300"/>
              </a:tblGrid>
              <a:tr h="24938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محدوديت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 درصد مشخص شده از حداقل استحکام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تسليم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مواد ساخت مخزن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01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IPT.Yagut"/>
                          <a:ea typeface="Calibri"/>
                          <a:cs typeface="+mj-cs"/>
                        </a:rPr>
                        <a:t>90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IPT.Yagut"/>
                          <a:ea typeface="Calibri"/>
                          <a:cs typeface="+mj-cs"/>
                        </a:rPr>
                        <a:t>100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فولاد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فريتي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مواد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غير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آهني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 ضد زنگ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آستنيتي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IPS</a:t>
            </a:r>
            <a:r>
              <a:rPr lang="fa-IR" sz="3600" b="1" dirty="0" smtClean="0"/>
              <a:t>دستورالعمل </a:t>
            </a:r>
            <a:r>
              <a:rPr lang="fa-IR" sz="3600" b="1" dirty="0" err="1" smtClean="0"/>
              <a:t>هيدرواستاتيک</a:t>
            </a:r>
            <a:r>
              <a:rPr lang="fa-IR" sz="3600" b="1" dirty="0" smtClean="0"/>
              <a:t> بر اساس استاندارد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600"/>
          </a:xfrm>
        </p:spPr>
        <p:txBody>
          <a:bodyPr>
            <a:normAutofit/>
          </a:bodyPr>
          <a:lstStyle/>
          <a:p>
            <a:pPr marL="514350" indent="-514350" algn="r" rtl="1"/>
            <a:r>
              <a:rPr lang="fa-IR" sz="2400" dirty="0" err="1" smtClean="0"/>
              <a:t>دبي</a:t>
            </a:r>
            <a:r>
              <a:rPr lang="fa-IR" sz="2400" dirty="0" smtClean="0"/>
              <a:t> پر شدن آب </a:t>
            </a:r>
            <a:r>
              <a:rPr lang="fa-IR" sz="2400" dirty="0" err="1" smtClean="0"/>
              <a:t>نبايد</a:t>
            </a:r>
            <a:r>
              <a:rPr lang="fa-IR" sz="2400" dirty="0" smtClean="0"/>
              <a:t> </a:t>
            </a:r>
            <a:r>
              <a:rPr lang="fa-IR" sz="2400" dirty="0" err="1" smtClean="0"/>
              <a:t>بيشتر</a:t>
            </a:r>
            <a:r>
              <a:rPr lang="fa-IR" sz="2400" dirty="0" smtClean="0"/>
              <a:t> از جدول </a:t>
            </a:r>
            <a:r>
              <a:rPr lang="fa-IR" sz="2400" dirty="0" err="1" smtClean="0"/>
              <a:t>زير</a:t>
            </a:r>
            <a:r>
              <a:rPr lang="fa-IR" sz="2400" dirty="0" smtClean="0"/>
              <a:t> باشد .</a:t>
            </a:r>
          </a:p>
          <a:p>
            <a:pPr marL="514350" indent="-514350" algn="r" rtl="1">
              <a:buNone/>
            </a:pPr>
            <a:endParaRPr lang="en-US" sz="2400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295400" y="2590800"/>
          <a:ext cx="6469380" cy="2884424"/>
        </p:xfrm>
        <a:graphic>
          <a:graphicData uri="http://schemas.openxmlformats.org/drawingml/2006/table">
            <a:tbl>
              <a:tblPr rtl="1"/>
              <a:tblGrid>
                <a:gridCol w="2156460"/>
                <a:gridCol w="2156460"/>
                <a:gridCol w="2156460"/>
              </a:tblGrid>
              <a:tr h="5659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ضخامت ورق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هاي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 کف مخزن به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ميليمتر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قسمت مخزن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نرخ پر شدن به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ميليمتر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 بر ساعت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8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IPT.Yagut"/>
                          <a:ea typeface="Calibri"/>
                          <a:cs typeface="+mj-cs"/>
                        </a:rPr>
                        <a:t>22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 &gt;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قسمت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بالاي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 مخزن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قسمت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بالاي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 مخزن که تحت فشار باد قرار دارد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300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450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82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22</a:t>
                      </a:r>
                      <a:r>
                        <a:rPr lang="fa-IR" sz="2000" b="1">
                          <a:latin typeface="Times New Roman"/>
                          <a:ea typeface="Calibri"/>
                          <a:cs typeface="+mj-cs"/>
                        </a:rPr>
                        <a:t> </a:t>
                      </a:r>
                      <a:r>
                        <a:rPr lang="fa-IR" sz="2000" b="1">
                          <a:latin typeface="Calibri"/>
                          <a:ea typeface="Calibri"/>
                          <a:cs typeface="+mj-cs"/>
                        </a:rPr>
                        <a:t>≤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IPT.Yagut"/>
                          <a:ea typeface="Calibri"/>
                          <a:cs typeface="+mj-cs"/>
                        </a:rPr>
                        <a:t>3/1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بالايي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IPT.Yagut"/>
                          <a:ea typeface="Calibri"/>
                          <a:cs typeface="+mj-cs"/>
                        </a:rPr>
                        <a:t>3/1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مياني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IPT.Yagut"/>
                          <a:ea typeface="Calibri"/>
                          <a:cs typeface="+mj-cs"/>
                        </a:rPr>
                        <a:t>3/1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پاييني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IPT.Yagut"/>
                          <a:ea typeface="Calibri"/>
                          <a:cs typeface="+mj-cs"/>
                        </a:rPr>
                        <a:t>225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IPT.Yagut"/>
                          <a:ea typeface="Calibri"/>
                          <a:cs typeface="+mj-cs"/>
                        </a:rPr>
                        <a:t>300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IPT.Yagut"/>
                          <a:ea typeface="Calibri"/>
                          <a:cs typeface="+mj-cs"/>
                        </a:rPr>
                        <a:t>450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نگهدارنده مکان محتوا 2"/>
          <p:cNvSpPr txBox="1">
            <a:spLocks/>
          </p:cNvSpPr>
          <p:nvPr/>
        </p:nvSpPr>
        <p:spPr>
          <a:xfrm>
            <a:off x="304800" y="4953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 algn="r" rtl="1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IPS</a:t>
            </a:r>
            <a:r>
              <a:rPr lang="fa-IR" sz="3600" b="1" dirty="0" smtClean="0"/>
              <a:t>دستورالعمل </a:t>
            </a:r>
            <a:r>
              <a:rPr lang="fa-IR" sz="3600" b="1" dirty="0" err="1" smtClean="0"/>
              <a:t>هيدرواستاتيک</a:t>
            </a:r>
            <a:r>
              <a:rPr lang="fa-IR" sz="3600" b="1" dirty="0" smtClean="0"/>
              <a:t> بر اساس استاندارد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3999"/>
          </a:xfrm>
        </p:spPr>
        <p:txBody>
          <a:bodyPr>
            <a:normAutofit/>
          </a:bodyPr>
          <a:lstStyle/>
          <a:p>
            <a:pPr marL="457200" lvl="0" indent="-457200" algn="r" rtl="1"/>
            <a:r>
              <a:rPr lang="fa-IR" sz="2400" dirty="0" smtClean="0"/>
              <a:t>تست </a:t>
            </a:r>
            <a:r>
              <a:rPr lang="fa-IR" sz="2400" dirty="0" err="1" smtClean="0"/>
              <a:t>هيدرواستاتيک</a:t>
            </a:r>
            <a:r>
              <a:rPr lang="fa-IR" sz="2400" dirty="0" smtClean="0"/>
              <a:t> </a:t>
            </a:r>
            <a:r>
              <a:rPr lang="fa-IR" sz="2400" dirty="0" err="1" smtClean="0"/>
              <a:t>بايد</a:t>
            </a:r>
            <a:r>
              <a:rPr lang="fa-IR" sz="2400" dirty="0" smtClean="0"/>
              <a:t> به صورت </a:t>
            </a:r>
            <a:r>
              <a:rPr lang="fa-IR" sz="2400" dirty="0" err="1" smtClean="0"/>
              <a:t>زير</a:t>
            </a:r>
            <a:r>
              <a:rPr lang="fa-IR" sz="2400" dirty="0" smtClean="0"/>
              <a:t> انجام </a:t>
            </a:r>
            <a:r>
              <a:rPr lang="fa-IR" sz="2400" dirty="0" err="1" smtClean="0"/>
              <a:t>گيرد</a:t>
            </a:r>
            <a:r>
              <a:rPr lang="fa-IR" sz="2400" dirty="0" smtClean="0"/>
              <a:t> :</a:t>
            </a:r>
            <a:endParaRPr lang="en-US" sz="2400" dirty="0" smtClean="0"/>
          </a:p>
          <a:p>
            <a:pPr lvl="0" algn="r" rtl="1">
              <a:buNone/>
            </a:pPr>
            <a:r>
              <a:rPr lang="fa-IR" sz="2400" dirty="0" smtClean="0"/>
              <a:t>مخزن </a:t>
            </a:r>
            <a:r>
              <a:rPr lang="fa-IR" sz="2400" dirty="0" err="1" smtClean="0"/>
              <a:t>هاي</a:t>
            </a:r>
            <a:r>
              <a:rPr lang="fa-IR" sz="2400" dirty="0" smtClean="0"/>
              <a:t> فولاد </a:t>
            </a:r>
            <a:r>
              <a:rPr lang="fa-IR" sz="2400" dirty="0" err="1" smtClean="0"/>
              <a:t>کربني</a:t>
            </a:r>
            <a:r>
              <a:rPr lang="fa-IR" sz="2400" dirty="0" smtClean="0"/>
              <a:t> : </a:t>
            </a:r>
            <a:r>
              <a:rPr lang="fa-IR" sz="2400" dirty="0" err="1" smtClean="0"/>
              <a:t>يک</a:t>
            </a:r>
            <a:r>
              <a:rPr lang="fa-IR" sz="2400" dirty="0" smtClean="0"/>
              <a:t> عامل ضد </a:t>
            </a:r>
            <a:r>
              <a:rPr lang="fa-IR" sz="2400" dirty="0" err="1" smtClean="0"/>
              <a:t>خورندگي</a:t>
            </a:r>
            <a:r>
              <a:rPr lang="fa-IR" sz="2400" dirty="0" smtClean="0"/>
              <a:t> </a:t>
            </a:r>
            <a:r>
              <a:rPr lang="fa-IR" sz="2400" dirty="0" err="1" smtClean="0"/>
              <a:t>يا</a:t>
            </a:r>
            <a:r>
              <a:rPr lang="fa-IR" sz="2400" dirty="0" smtClean="0"/>
              <a:t> بازدارنده </a:t>
            </a:r>
            <a:r>
              <a:rPr lang="fa-IR" sz="2400" dirty="0" err="1" smtClean="0"/>
              <a:t>اکسيژن</a:t>
            </a:r>
            <a:r>
              <a:rPr lang="fa-IR" sz="2400" dirty="0" smtClean="0"/>
              <a:t> </a:t>
            </a:r>
            <a:r>
              <a:rPr lang="fa-IR" sz="2400" dirty="0" err="1" smtClean="0"/>
              <a:t>بايد</a:t>
            </a:r>
            <a:r>
              <a:rPr lang="fa-IR" sz="2400" dirty="0" smtClean="0"/>
              <a:t> به آب اضافه شود</a:t>
            </a:r>
            <a:endParaRPr lang="en-US" sz="2400" dirty="0" smtClean="0"/>
          </a:p>
          <a:p>
            <a:pPr lvl="0" algn="r" rtl="1">
              <a:buNone/>
            </a:pPr>
            <a:r>
              <a:rPr lang="fa-IR" sz="2400" dirty="0" smtClean="0"/>
              <a:t>مخزن </a:t>
            </a:r>
            <a:r>
              <a:rPr lang="fa-IR" sz="2400" dirty="0" err="1" smtClean="0"/>
              <a:t>هاي</a:t>
            </a:r>
            <a:r>
              <a:rPr lang="fa-IR" sz="2400" dirty="0" smtClean="0"/>
              <a:t> </a:t>
            </a:r>
            <a:r>
              <a:rPr lang="fa-IR" sz="2400" dirty="0" err="1" smtClean="0"/>
              <a:t>فولادهاي</a:t>
            </a:r>
            <a:r>
              <a:rPr lang="fa-IR" sz="2400" dirty="0" smtClean="0"/>
              <a:t> </a:t>
            </a:r>
            <a:r>
              <a:rPr lang="fa-IR" sz="2400" dirty="0" err="1" smtClean="0"/>
              <a:t>آستنيتي</a:t>
            </a:r>
            <a:r>
              <a:rPr lang="fa-IR" sz="2400" dirty="0" smtClean="0"/>
              <a:t> و </a:t>
            </a:r>
            <a:r>
              <a:rPr lang="fa-IR" sz="2400" dirty="0" err="1" smtClean="0"/>
              <a:t>آلومينيومي</a:t>
            </a:r>
            <a:r>
              <a:rPr lang="fa-IR" sz="2400" dirty="0" smtClean="0"/>
              <a:t> : آب </a:t>
            </a:r>
            <a:r>
              <a:rPr lang="fa-IR" sz="2400" dirty="0" err="1" smtClean="0"/>
              <a:t>آشاميدني</a:t>
            </a:r>
            <a:endParaRPr lang="fa-IR" sz="2400" dirty="0" smtClean="0"/>
          </a:p>
          <a:p>
            <a:pPr lvl="0" algn="r" rtl="1">
              <a:buNone/>
            </a:pPr>
            <a:endParaRPr lang="en-US" sz="2400" dirty="0" smtClean="0"/>
          </a:p>
          <a:p>
            <a:pPr algn="r" rtl="1"/>
            <a:r>
              <a:rPr lang="fa-IR" sz="2400" dirty="0" smtClean="0"/>
              <a:t>اندازه </a:t>
            </a:r>
            <a:r>
              <a:rPr lang="fa-IR" sz="2400" dirty="0" err="1" smtClean="0"/>
              <a:t>هاي</a:t>
            </a:r>
            <a:r>
              <a:rPr lang="fa-IR" sz="2400" dirty="0" smtClean="0"/>
              <a:t> نشست بدنه مخزن </a:t>
            </a:r>
            <a:r>
              <a:rPr lang="fa-IR" sz="2400" dirty="0" err="1" smtClean="0"/>
              <a:t>بايد</a:t>
            </a:r>
            <a:r>
              <a:rPr lang="fa-IR" sz="2400" dirty="0" smtClean="0"/>
              <a:t> قبل و هنگام </a:t>
            </a:r>
            <a:r>
              <a:rPr lang="fa-IR" sz="2400" dirty="0" err="1" smtClean="0"/>
              <a:t>هيدروتست</a:t>
            </a:r>
            <a:r>
              <a:rPr lang="fa-IR" sz="2400" dirty="0" smtClean="0"/>
              <a:t> در ارتفاع </a:t>
            </a:r>
            <a:r>
              <a:rPr lang="fa-IR" sz="2400" dirty="0" err="1" smtClean="0"/>
              <a:t>هاي</a:t>
            </a:r>
            <a:r>
              <a:rPr lang="fa-IR" sz="2400" dirty="0" smtClean="0"/>
              <a:t> 2/1 و 4/3 </a:t>
            </a:r>
            <a:r>
              <a:rPr lang="fa-IR" sz="2400" dirty="0" err="1" smtClean="0"/>
              <a:t>وبه</a:t>
            </a:r>
            <a:r>
              <a:rPr lang="fa-IR" sz="2400" dirty="0" smtClean="0"/>
              <a:t> طور کامل مانند </a:t>
            </a:r>
            <a:r>
              <a:rPr lang="fa-IR" sz="2400" dirty="0" err="1" smtClean="0"/>
              <a:t>طراحي</a:t>
            </a:r>
            <a:r>
              <a:rPr lang="fa-IR" sz="2400" dirty="0" smtClean="0"/>
              <a:t> ارتفاع </a:t>
            </a:r>
            <a:r>
              <a:rPr lang="fa-IR" sz="2400" dirty="0" err="1" smtClean="0"/>
              <a:t>مايع</a:t>
            </a:r>
            <a:r>
              <a:rPr lang="fa-IR" sz="2400" dirty="0" smtClean="0"/>
              <a:t>، گرفته شود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IPS</a:t>
            </a:r>
            <a:r>
              <a:rPr lang="fa-IR" sz="3600" b="1" dirty="0" smtClean="0"/>
              <a:t>دستورالعمل </a:t>
            </a:r>
            <a:r>
              <a:rPr lang="fa-IR" sz="3600" b="1" dirty="0" err="1" smtClean="0"/>
              <a:t>هيدرواستاتيک</a:t>
            </a:r>
            <a:r>
              <a:rPr lang="fa-IR" sz="3600" b="1" dirty="0" smtClean="0"/>
              <a:t> بر اساس استاندارد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838200"/>
          </a:xfrm>
        </p:spPr>
        <p:txBody>
          <a:bodyPr>
            <a:normAutofit/>
          </a:bodyPr>
          <a:lstStyle/>
          <a:p>
            <a:pPr marL="514350" indent="-514350" algn="r" rtl="1"/>
            <a:r>
              <a:rPr lang="fa-IR" sz="2400" dirty="0" smtClean="0"/>
              <a:t>ارتفاع مخزن در انجام تست </a:t>
            </a:r>
            <a:r>
              <a:rPr lang="fa-IR" sz="2400" dirty="0" err="1" smtClean="0"/>
              <a:t>بايد</a:t>
            </a:r>
            <a:r>
              <a:rPr lang="fa-IR" sz="2400" dirty="0" smtClean="0"/>
              <a:t> با</a:t>
            </a:r>
            <a:r>
              <a:rPr lang="en-US" sz="2400" dirty="0" smtClean="0"/>
              <a:t> </a:t>
            </a:r>
            <a:r>
              <a:rPr lang="fa-IR" sz="2400" smtClean="0"/>
              <a:t>دقت</a:t>
            </a:r>
            <a:r>
              <a:rPr lang="en-US" sz="2400" dirty="0" smtClean="0"/>
              <a:t>1.5mm </a:t>
            </a:r>
            <a:r>
              <a:rPr lang="fa-IR" sz="2400" dirty="0" smtClean="0"/>
              <a:t>± اندازه </a:t>
            </a:r>
            <a:r>
              <a:rPr lang="fa-IR" sz="2400" dirty="0" err="1" smtClean="0"/>
              <a:t>گيري</a:t>
            </a:r>
            <a:r>
              <a:rPr lang="fa-IR" sz="2400" dirty="0" smtClean="0"/>
              <a:t> شود . حداقل شماره محل </a:t>
            </a:r>
            <a:r>
              <a:rPr lang="fa-IR" sz="2400" dirty="0" err="1" smtClean="0"/>
              <a:t>هاي</a:t>
            </a:r>
            <a:r>
              <a:rPr lang="fa-IR" sz="2400" dirty="0" smtClean="0"/>
              <a:t> اندازه </a:t>
            </a:r>
            <a:r>
              <a:rPr lang="fa-IR" sz="2400" dirty="0" err="1" smtClean="0"/>
              <a:t>گيري</a:t>
            </a:r>
            <a:r>
              <a:rPr lang="fa-IR" sz="2400" dirty="0" smtClean="0"/>
              <a:t> </a:t>
            </a:r>
            <a:r>
              <a:rPr lang="fa-IR" sz="2400" dirty="0" err="1" smtClean="0"/>
              <a:t>بايد</a:t>
            </a:r>
            <a:r>
              <a:rPr lang="fa-IR" sz="2400" dirty="0" smtClean="0"/>
              <a:t> مانند جدول </a:t>
            </a:r>
            <a:r>
              <a:rPr lang="fa-IR" sz="2400" dirty="0" err="1" smtClean="0"/>
              <a:t>زير</a:t>
            </a:r>
            <a:r>
              <a:rPr lang="fa-IR" sz="2400" dirty="0" smtClean="0"/>
              <a:t> باشد :</a:t>
            </a:r>
            <a:endParaRPr lang="en-US" sz="2400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752600" y="2819400"/>
          <a:ext cx="5586095" cy="2514600"/>
        </p:xfrm>
        <a:graphic>
          <a:graphicData uri="http://schemas.openxmlformats.org/drawingml/2006/table">
            <a:tbl>
              <a:tblPr rtl="1"/>
              <a:tblGrid>
                <a:gridCol w="1403581"/>
                <a:gridCol w="4182514"/>
              </a:tblGrid>
              <a:tr h="7380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قطر مخزن به متر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تعداد محل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هاي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 اندازه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گيري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( که در دور بدنه مخزن قرار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مي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گيرند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 )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IPT.Yagut"/>
                          <a:ea typeface="Calibri"/>
                          <a:cs typeface="+mj-cs"/>
                        </a:rPr>
                        <a:t>46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 &gt;</a:t>
                      </a:r>
                      <a:endParaRPr lang="en-US" sz="2000" b="1" dirty="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en-US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Times New Roman"/>
                          <a:ea typeface="Calibri"/>
                          <a:cs typeface="+mj-cs"/>
                        </a:rPr>
                        <a:t>&lt; </a:t>
                      </a: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46</a:t>
                      </a:r>
                      <a:r>
                        <a:rPr lang="fa-IR" sz="2000" b="1">
                          <a:latin typeface="Times New Roman"/>
                          <a:ea typeface="Calibri"/>
                          <a:cs typeface="+mj-cs"/>
                        </a:rPr>
                        <a:t> تا </a:t>
                      </a: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69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Times New Roman"/>
                          <a:ea typeface="Calibri"/>
                          <a:cs typeface="+mj-cs"/>
                        </a:rPr>
                        <a:t>&lt; </a:t>
                      </a: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69</a:t>
                      </a:r>
                      <a:r>
                        <a:rPr lang="fa-IR" sz="2000" b="1">
                          <a:latin typeface="Times New Roman"/>
                          <a:ea typeface="Calibri"/>
                          <a:cs typeface="+mj-cs"/>
                        </a:rPr>
                        <a:t> تا </a:t>
                      </a: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99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Times New Roman"/>
                          <a:ea typeface="Calibri"/>
                          <a:cs typeface="+mj-cs"/>
                        </a:rPr>
                        <a:t>&lt; </a:t>
                      </a: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99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IPS</a:t>
            </a:r>
            <a:r>
              <a:rPr lang="fa-IR" sz="3600" b="1" dirty="0" smtClean="0"/>
              <a:t>دستورالعمل </a:t>
            </a:r>
            <a:r>
              <a:rPr lang="fa-IR" sz="3600" b="1" dirty="0" err="1" smtClean="0"/>
              <a:t>هيدرواستاتيک</a:t>
            </a:r>
            <a:r>
              <a:rPr lang="fa-IR" sz="3600" b="1" dirty="0" smtClean="0"/>
              <a:t> بر اساس استاندارد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14400"/>
          </a:xfrm>
        </p:spPr>
        <p:txBody>
          <a:bodyPr>
            <a:normAutofit/>
          </a:bodyPr>
          <a:lstStyle/>
          <a:p>
            <a:pPr marL="514350" lvl="0" indent="-514350" algn="r" rtl="1"/>
            <a:r>
              <a:rPr lang="fa-IR" sz="2400" dirty="0" smtClean="0"/>
              <a:t>اندازه </a:t>
            </a:r>
            <a:r>
              <a:rPr lang="fa-IR" sz="2400" dirty="0" err="1" smtClean="0"/>
              <a:t>هاي</a:t>
            </a:r>
            <a:r>
              <a:rPr lang="fa-IR" sz="2400" dirty="0" smtClean="0"/>
              <a:t> </a:t>
            </a:r>
            <a:r>
              <a:rPr lang="fa-IR" sz="2400" dirty="0" err="1" smtClean="0"/>
              <a:t>داخلي</a:t>
            </a:r>
            <a:r>
              <a:rPr lang="fa-IR" sz="2400" dirty="0" smtClean="0"/>
              <a:t> کف </a:t>
            </a:r>
            <a:r>
              <a:rPr lang="fa-IR" sz="2400" dirty="0" err="1" smtClean="0"/>
              <a:t>بايد</a:t>
            </a:r>
            <a:r>
              <a:rPr lang="fa-IR" sz="2400" dirty="0" smtClean="0"/>
              <a:t> بعد از تست انجام شود . </a:t>
            </a:r>
            <a:r>
              <a:rPr lang="fa-IR" sz="2400" dirty="0" err="1" smtClean="0"/>
              <a:t>اين</a:t>
            </a:r>
            <a:r>
              <a:rPr lang="fa-IR" sz="2400" dirty="0" smtClean="0"/>
              <a:t> اندازه ها </a:t>
            </a:r>
            <a:r>
              <a:rPr lang="fa-IR" sz="2400" dirty="0" err="1" smtClean="0"/>
              <a:t>بايد</a:t>
            </a:r>
            <a:r>
              <a:rPr lang="fa-IR" sz="2400" dirty="0" smtClean="0"/>
              <a:t> هر 10 متر در داخل مخزن به صورت </a:t>
            </a:r>
            <a:r>
              <a:rPr lang="fa-IR" sz="2400" dirty="0" err="1" smtClean="0"/>
              <a:t>زير</a:t>
            </a:r>
            <a:r>
              <a:rPr lang="fa-IR" sz="2400" dirty="0" smtClean="0"/>
              <a:t> محاسبه شوند :</a:t>
            </a:r>
            <a:endParaRPr lang="en-US" sz="2400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905000" y="2209800"/>
          <a:ext cx="5357495" cy="1752600"/>
        </p:xfrm>
        <a:graphic>
          <a:graphicData uri="http://schemas.openxmlformats.org/drawingml/2006/table">
            <a:tbl>
              <a:tblPr rtl="1"/>
              <a:tblGrid>
                <a:gridCol w="2678430"/>
                <a:gridCol w="2679065"/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قطر مخزن به متر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تعداد </a:t>
                      </a:r>
                      <a:r>
                        <a:rPr lang="fa-IR" sz="2000" b="1" dirty="0" err="1">
                          <a:latin typeface="Times New Roman"/>
                          <a:ea typeface="Calibri"/>
                          <a:cs typeface="+mj-cs"/>
                        </a:rPr>
                        <a:t>مرکزهاي</a:t>
                      </a:r>
                      <a:r>
                        <a:rPr lang="fa-IR" sz="2000" b="1" dirty="0">
                          <a:latin typeface="Times New Roman"/>
                          <a:ea typeface="Calibri"/>
                          <a:cs typeface="+mj-cs"/>
                        </a:rPr>
                        <a:t> قطر ها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46</a:t>
                      </a:r>
                      <a:r>
                        <a:rPr lang="fa-IR" sz="2000" b="1">
                          <a:latin typeface="Times New Roman"/>
                          <a:ea typeface="Calibri"/>
                          <a:cs typeface="+mj-cs"/>
                        </a:rPr>
                        <a:t> &gt;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4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Times New Roman"/>
                          <a:ea typeface="Calibri"/>
                          <a:cs typeface="+mj-cs"/>
                        </a:rPr>
                        <a:t>&lt; </a:t>
                      </a: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46</a:t>
                      </a:r>
                      <a:r>
                        <a:rPr lang="fa-IR" sz="2000" b="1">
                          <a:latin typeface="Times New Roman"/>
                          <a:ea typeface="Calibri"/>
                          <a:cs typeface="+mj-cs"/>
                        </a:rPr>
                        <a:t> تا </a:t>
                      </a: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69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6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Times New Roman"/>
                          <a:ea typeface="Calibri"/>
                          <a:cs typeface="+mj-cs"/>
                        </a:rPr>
                        <a:t>&lt; </a:t>
                      </a: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69</a:t>
                      </a:r>
                      <a:r>
                        <a:rPr lang="fa-IR" sz="2000" b="1">
                          <a:latin typeface="Times New Roman"/>
                          <a:ea typeface="Calibri"/>
                          <a:cs typeface="+mj-cs"/>
                        </a:rPr>
                        <a:t> تا </a:t>
                      </a: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99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8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Times New Roman"/>
                          <a:ea typeface="Calibri"/>
                          <a:cs typeface="+mj-cs"/>
                        </a:rPr>
                        <a:t>&lt; </a:t>
                      </a:r>
                      <a:r>
                        <a:rPr lang="fa-IR" sz="2000" b="1">
                          <a:latin typeface="IPT.Yagut"/>
                          <a:ea typeface="Calibri"/>
                          <a:cs typeface="+mj-cs"/>
                        </a:rPr>
                        <a:t>99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IPT.Yagut"/>
                          <a:ea typeface="Calibri"/>
                          <a:cs typeface="+mj-cs"/>
                        </a:rPr>
                        <a:t>10</a:t>
                      </a:r>
                      <a:endParaRPr lang="en-US" sz="2000" b="1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نگهدارنده مکان محتوا 2"/>
          <p:cNvSpPr txBox="1">
            <a:spLocks/>
          </p:cNvSpPr>
          <p:nvPr/>
        </p:nvSpPr>
        <p:spPr>
          <a:xfrm>
            <a:off x="457200" y="4724399"/>
            <a:ext cx="8229600" cy="53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2400" dirty="0" err="1" smtClean="0">
                <a:cs typeface="+mj-cs"/>
              </a:rPr>
              <a:t>هيدروتست</a:t>
            </a:r>
            <a:r>
              <a:rPr lang="fa-IR" sz="2400" dirty="0" smtClean="0">
                <a:cs typeface="+mj-cs"/>
              </a:rPr>
              <a:t> </a:t>
            </a:r>
            <a:r>
              <a:rPr lang="fa-IR" sz="2400" dirty="0" err="1" smtClean="0">
                <a:cs typeface="+mj-cs"/>
              </a:rPr>
              <a:t>بايد</a:t>
            </a:r>
            <a:r>
              <a:rPr lang="fa-IR" sz="2400" dirty="0" smtClean="0">
                <a:cs typeface="+mj-cs"/>
              </a:rPr>
              <a:t> در روز شروع و خاتمه شود 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 smtClean="0"/>
              <a:t>فصل چهارم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b="1" dirty="0" err="1" smtClean="0"/>
              <a:t>تجهيزات</a:t>
            </a:r>
            <a:r>
              <a:rPr lang="fa-IR" b="1" dirty="0" smtClean="0"/>
              <a:t> </a:t>
            </a:r>
            <a:r>
              <a:rPr lang="fa-IR" b="1" dirty="0" err="1" smtClean="0"/>
              <a:t>جانبي</a:t>
            </a:r>
            <a:r>
              <a:rPr lang="fa-IR" b="1" dirty="0" smtClean="0"/>
              <a:t> مخازن سقف شناور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نگهدارنده مکان محتوا 4" descr="G:\New Folder (2)\vaporizing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0668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rmAutofit fontScale="90000"/>
          </a:bodyPr>
          <a:lstStyle/>
          <a:p>
            <a:pPr rtl="1"/>
            <a:endParaRPr lang="en-US" dirty="0"/>
          </a:p>
        </p:txBody>
      </p:sp>
      <p:pic>
        <p:nvPicPr>
          <p:cNvPr id="1026" name="Picture 2" descr="C:\Documents and Settings\mohsen\My Documents\My Pictures\Picture2\Picture2 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88" y="2005013"/>
            <a:ext cx="9199563" cy="2846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85799"/>
          </a:xfrm>
        </p:spPr>
        <p:txBody>
          <a:bodyPr>
            <a:normAutofit/>
          </a:bodyPr>
          <a:lstStyle/>
          <a:p>
            <a:pPr marL="457200" lvl="0" indent="-457200" algn="r" rtl="1">
              <a:buFont typeface="+mj-lt"/>
              <a:buAutoNum type="arabicPeriod"/>
            </a:pPr>
            <a:r>
              <a:rPr lang="en-US" sz="2400" dirty="0" smtClean="0"/>
              <a:t>Deck Support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6" name="عکس 5" descr="C:\Documents and Settings\mohsen\Desktop\تجهیزات مخازن سقف شناور\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81200"/>
            <a:ext cx="5638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/>
          <a:lstStyle/>
          <a:p>
            <a:pPr marL="457200" lvl="0" indent="-457200" algn="r" rtl="1">
              <a:buFont typeface="+mj-lt"/>
              <a:buAutoNum type="arabicPeriod" startAt="2"/>
            </a:pPr>
            <a:r>
              <a:rPr lang="en-US" sz="2400" dirty="0" smtClean="0"/>
              <a:t>Bleeder Vent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1026" name="Picture 2" descr="C:\Documents and Settings\mohsen\Desktop\پروزه\تجهیزات مخازن سقف شناور\Picture2 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057400"/>
            <a:ext cx="6000958" cy="438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>
            <a:normAutofit/>
          </a:bodyPr>
          <a:lstStyle/>
          <a:p>
            <a:pPr marL="457200" lvl="0" indent="-457200" algn="r" rtl="1">
              <a:buFont typeface="+mj-lt"/>
              <a:buAutoNum type="arabicPeriod" startAt="3"/>
            </a:pPr>
            <a:r>
              <a:rPr lang="en-US" sz="2400" dirty="0" smtClean="0"/>
              <a:t>Rim Vent</a:t>
            </a:r>
          </a:p>
        </p:txBody>
      </p:sp>
      <p:pic>
        <p:nvPicPr>
          <p:cNvPr id="5" name="عکس 4" descr="C:\Documents and Settings\mohsen\Desktop\تجهیزات مخازن سقف شناور\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05000"/>
            <a:ext cx="61722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>
            <a:normAutofit/>
          </a:bodyPr>
          <a:lstStyle/>
          <a:p>
            <a:pPr marL="457200" lvl="0" indent="-457200" algn="r" rtl="1">
              <a:buFont typeface="+mj-lt"/>
              <a:buAutoNum type="arabicPeriod" startAt="4"/>
            </a:pPr>
            <a:r>
              <a:rPr lang="en-US" sz="2400" dirty="0" smtClean="0"/>
              <a:t>Deck Manhole</a:t>
            </a:r>
          </a:p>
          <a:p>
            <a:pPr algn="r" rtl="1"/>
            <a:endParaRPr lang="en-US" dirty="0"/>
          </a:p>
        </p:txBody>
      </p:sp>
      <p:pic>
        <p:nvPicPr>
          <p:cNvPr id="5" name="عکس 4" descr="C:\Documents and Settings\mohsen\Desktop\تجهیزات مخازن سقف شناور\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28800"/>
            <a:ext cx="579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85799"/>
          </a:xfrm>
        </p:spPr>
        <p:txBody>
          <a:bodyPr/>
          <a:lstStyle/>
          <a:p>
            <a:pPr marL="457200" lvl="0" indent="-457200" algn="r" rtl="1">
              <a:buFont typeface="+mj-lt"/>
              <a:buAutoNum type="arabicPeriod" startAt="5"/>
            </a:pPr>
            <a:r>
              <a:rPr lang="en-US" sz="2400" dirty="0" smtClean="0"/>
              <a:t>Pontoon Manhole</a:t>
            </a:r>
          </a:p>
          <a:p>
            <a:pPr algn="r" rtl="1"/>
            <a:endParaRPr lang="en-US" dirty="0"/>
          </a:p>
        </p:txBody>
      </p:sp>
      <p:pic>
        <p:nvPicPr>
          <p:cNvPr id="5" name="عکس 4" descr="C:\Documents and Settings\mohsen\Desktop\تجهیزات مخازن سقف شناور\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52600"/>
            <a:ext cx="6248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/>
          <a:lstStyle/>
          <a:p>
            <a:pPr marL="457200" lvl="0" indent="-457200" algn="r" rtl="1">
              <a:buFont typeface="+mj-lt"/>
              <a:buAutoNum type="arabicPeriod" startAt="6"/>
            </a:pPr>
            <a:r>
              <a:rPr lang="en-US" sz="2400" dirty="0" smtClean="0"/>
              <a:t>Roof Drain Cover &amp; Sump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5" name="عکس 4" descr="C:\Documents and Settings\mohsen\Desktop\تجهیزات مخازن سقف شناور\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28800"/>
            <a:ext cx="63246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/>
          <a:lstStyle/>
          <a:p>
            <a:pPr marL="457200" lvl="0" indent="-457200" algn="r" rtl="1">
              <a:buFont typeface="+mj-lt"/>
              <a:buAutoNum type="arabicPeriod" startAt="7"/>
            </a:pPr>
            <a:r>
              <a:rPr lang="en-US" sz="2400" dirty="0" smtClean="0"/>
              <a:t>Emergency Root Drain</a:t>
            </a:r>
          </a:p>
          <a:p>
            <a:pPr algn="r" rtl="1"/>
            <a:endParaRPr lang="en-US" dirty="0"/>
          </a:p>
        </p:txBody>
      </p:sp>
      <p:pic>
        <p:nvPicPr>
          <p:cNvPr id="5" name="عکس 4" descr="C:\Documents and Settings\mohsen\Desktop\تجهیزات مخازن سقف شناور\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828800"/>
            <a:ext cx="632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399"/>
          </a:xfrm>
        </p:spPr>
        <p:txBody>
          <a:bodyPr>
            <a:normAutofit/>
          </a:bodyPr>
          <a:lstStyle/>
          <a:p>
            <a:pPr marL="457200" lvl="0" indent="-457200" algn="r" rtl="1">
              <a:buFont typeface="+mj-lt"/>
              <a:buAutoNum type="arabicPeriod" startAt="8"/>
            </a:pPr>
            <a:r>
              <a:rPr lang="en-US" sz="2400" dirty="0" smtClean="0"/>
              <a:t>Foam dam plate</a:t>
            </a:r>
          </a:p>
        </p:txBody>
      </p:sp>
      <p:pic>
        <p:nvPicPr>
          <p:cNvPr id="5" name="عکس 4" descr="C:\Documents and Settings\mohsen\Desktop\تجهیزات مخازن سقف شناور\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81200"/>
            <a:ext cx="6477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904999"/>
          </a:xfrm>
        </p:spPr>
        <p:txBody>
          <a:bodyPr>
            <a:normAutofit/>
          </a:bodyPr>
          <a:lstStyle/>
          <a:p>
            <a:pPr marL="457200" lvl="0" indent="-457200" algn="r" rtl="1">
              <a:buFont typeface="+mj-lt"/>
              <a:buAutoNum type="arabicPeriod" startAt="9"/>
            </a:pPr>
            <a:r>
              <a:rPr lang="en-US" sz="2400" dirty="0" smtClean="0"/>
              <a:t>Seal</a:t>
            </a:r>
          </a:p>
          <a:p>
            <a:pPr algn="r" rtl="1">
              <a:buNone/>
            </a:pPr>
            <a:r>
              <a:rPr lang="en-US" sz="2400" dirty="0" smtClean="0"/>
              <a:t>T.S (tube seal)</a:t>
            </a:r>
            <a:r>
              <a:rPr lang="fa-IR" sz="2400" dirty="0" smtClean="0"/>
              <a:t> :</a:t>
            </a:r>
            <a:endParaRPr lang="en-US" sz="2400" dirty="0" smtClean="0"/>
          </a:p>
          <a:p>
            <a:pPr algn="r" rtl="1">
              <a:buNone/>
            </a:pPr>
            <a:r>
              <a:rPr lang="en-US" sz="2400" dirty="0" smtClean="0"/>
              <a:t>F.S (foam seal)</a:t>
            </a:r>
            <a:r>
              <a:rPr lang="fa-IR" sz="2400" dirty="0" smtClean="0"/>
              <a:t> :</a:t>
            </a:r>
            <a:endParaRPr lang="en-US" sz="2400" dirty="0" smtClean="0"/>
          </a:p>
          <a:p>
            <a:pPr algn="r" rtl="1">
              <a:buNone/>
            </a:pPr>
            <a:r>
              <a:rPr lang="en-US" sz="2400" dirty="0" smtClean="0"/>
              <a:t>M.S (mechanical seal)</a:t>
            </a:r>
            <a:r>
              <a:rPr lang="fa-IR" sz="2400" dirty="0" smtClean="0"/>
              <a:t> :</a:t>
            </a:r>
            <a:endParaRPr lang="en-US" sz="2400" dirty="0" smtClean="0"/>
          </a:p>
          <a:p>
            <a:pPr algn="r" rtl="1"/>
            <a:endParaRPr lang="en-US" dirty="0"/>
          </a:p>
        </p:txBody>
      </p:sp>
      <p:pic>
        <p:nvPicPr>
          <p:cNvPr id="5" name="عکس 4" descr="C:\Documents and Settings\mohsen\Desktop\تجهیزات مخازن سقف شناور\9.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133600"/>
            <a:ext cx="27717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عکس 5" descr="C:\Documents and Settings\mohsen\Desktop\تجهیزات مخازن سقف شناور\9.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219575"/>
            <a:ext cx="17335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عکس 6" descr="C:\Documents and Settings\mohsen\Desktop\تجهیزات مخازن سقف شناور\9.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219575"/>
            <a:ext cx="17240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عکس 7" descr="C:\Documents and Settings\mohsen\Desktop\تجهیزات مخازن سقف شناور\9.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4219575"/>
            <a:ext cx="170688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None/>
            </a:pPr>
            <a:r>
              <a:rPr lang="fa-IR" b="1" dirty="0" smtClean="0"/>
              <a:t>.</a:t>
            </a:r>
            <a:r>
              <a:rPr lang="en-US" b="1" dirty="0" smtClean="0"/>
              <a:t> double – deck type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r" rtl="1">
              <a:buNone/>
            </a:pPr>
            <a:endParaRPr lang="en-US" dirty="0"/>
          </a:p>
        </p:txBody>
      </p:sp>
      <p:pic>
        <p:nvPicPr>
          <p:cNvPr id="5" name="عکس 4" descr="G:\New Folder (5)\New Folder (2)\Scheme%20double%20dec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352800"/>
            <a:ext cx="487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عکس 5" descr="G:\New Folder (5)\New Folder (2)\doubl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3528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a-IR" dirty="0" smtClean="0"/>
              <a:t>سقف شناور </a:t>
            </a:r>
            <a:r>
              <a:rPr lang="fa-IR" dirty="0" err="1" smtClean="0"/>
              <a:t>خارجي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/>
          <a:lstStyle/>
          <a:p>
            <a:pPr marL="457200" lvl="0" indent="-457200" algn="r" rtl="1">
              <a:buFont typeface="+mj-lt"/>
              <a:buAutoNum type="arabicPeriod" startAt="10"/>
            </a:pPr>
            <a:r>
              <a:rPr lang="en-US" sz="2400" dirty="0" smtClean="0"/>
              <a:t>Rim &amp; compart</a:t>
            </a:r>
          </a:p>
        </p:txBody>
      </p:sp>
      <p:pic>
        <p:nvPicPr>
          <p:cNvPr id="5" name="عکس 4" descr="C:\Documents and Settings\mohsen\Desktop\تجهیزات مخازن سقف شناور\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514600"/>
            <a:ext cx="61722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761999"/>
          </a:xfrm>
        </p:spPr>
        <p:txBody>
          <a:bodyPr/>
          <a:lstStyle/>
          <a:p>
            <a:pPr marL="457200" lvl="0" indent="-457200" algn="r" rtl="1">
              <a:buFont typeface="+mj-lt"/>
              <a:buAutoNum type="arabicPeriod" startAt="11"/>
            </a:pPr>
            <a:r>
              <a:rPr lang="en-US" sz="2400" dirty="0" smtClean="0"/>
              <a:t>Shell Manhole</a:t>
            </a:r>
          </a:p>
          <a:p>
            <a:pPr algn="r" rtl="1"/>
            <a:endParaRPr lang="en-US" dirty="0"/>
          </a:p>
        </p:txBody>
      </p:sp>
      <p:pic>
        <p:nvPicPr>
          <p:cNvPr id="5" name="عکس 4" descr="C:\Documents and Settings\mohsen\Desktop\تجهیزات مخازن سقف شناور\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76400"/>
            <a:ext cx="41148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399"/>
          </a:xfrm>
        </p:spPr>
        <p:txBody>
          <a:bodyPr/>
          <a:lstStyle/>
          <a:p>
            <a:pPr marL="457200" lvl="0" indent="-457200" algn="r" rtl="1">
              <a:buFont typeface="+mj-lt"/>
              <a:buAutoNum type="arabicPeriod" startAt="12"/>
            </a:pPr>
            <a:r>
              <a:rPr lang="en-US" sz="2400" dirty="0" smtClean="0"/>
              <a:t>Clean Out Door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5" name="عکس 4" descr="C:\Documents and Settings\mohsen\Desktop\تجهیزات مخازن سقف شناور\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0"/>
            <a:ext cx="38862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/>
          <a:lstStyle/>
          <a:p>
            <a:pPr marL="457200" lvl="0" indent="-457200" algn="r" rtl="1">
              <a:buFont typeface="+mj-lt"/>
              <a:buAutoNum type="arabicPeriod" startAt="13"/>
            </a:pPr>
            <a:r>
              <a:rPr lang="en-US" sz="2400" dirty="0" smtClean="0"/>
              <a:t>Foam dam</a:t>
            </a:r>
          </a:p>
          <a:p>
            <a:pPr algn="r" rtl="1"/>
            <a:endParaRPr lang="en-US" dirty="0"/>
          </a:p>
        </p:txBody>
      </p:sp>
      <p:pic>
        <p:nvPicPr>
          <p:cNvPr id="5" name="عکس 4" descr="C:\Documents and Settings\mohsen\Desktop\تجهیزات مخازن سقف شناور\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67056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85799"/>
          </a:xfrm>
        </p:spPr>
        <p:txBody>
          <a:bodyPr>
            <a:normAutofit/>
          </a:bodyPr>
          <a:lstStyle/>
          <a:p>
            <a:pPr marL="457200" lvl="0" indent="-457200" algn="r" rtl="1">
              <a:buFont typeface="+mj-lt"/>
              <a:buAutoNum type="arabicPeriod" startAt="14"/>
            </a:pPr>
            <a:r>
              <a:rPr lang="en-US" sz="2400" dirty="0" smtClean="0"/>
              <a:t>Water Spray &amp; Cooling System</a:t>
            </a:r>
          </a:p>
        </p:txBody>
      </p:sp>
      <p:pic>
        <p:nvPicPr>
          <p:cNvPr id="5" name="عکس 4" descr="C:\Documents and Settings\mohsen\Desktop\تجهیزات مخازن سقف شناور\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752600"/>
            <a:ext cx="6477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895600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 startAt="15"/>
            </a:pPr>
            <a:r>
              <a:rPr lang="fa-IR" sz="2400" dirty="0" err="1" smtClean="0"/>
              <a:t>پلکانها</a:t>
            </a:r>
            <a:r>
              <a:rPr lang="fa-IR" sz="2400" dirty="0" smtClean="0"/>
              <a:t> و </a:t>
            </a:r>
            <a:r>
              <a:rPr lang="fa-IR" sz="2400" dirty="0" err="1" smtClean="0"/>
              <a:t>نردبانها</a:t>
            </a:r>
            <a:r>
              <a:rPr lang="fa-IR" sz="2400" dirty="0" smtClean="0"/>
              <a:t> :</a:t>
            </a:r>
            <a:endParaRPr lang="en-US" sz="2400" dirty="0" smtClean="0"/>
          </a:p>
          <a:p>
            <a:pPr lvl="0" algn="r" rtl="1"/>
            <a:r>
              <a:rPr lang="en-US" sz="2400" dirty="0" smtClean="0"/>
              <a:t>spiral stairway</a:t>
            </a:r>
          </a:p>
          <a:p>
            <a:pPr algn="r" rtl="1">
              <a:buNone/>
            </a:pPr>
            <a:endParaRPr lang="en-US" sz="2400" dirty="0" smtClean="0"/>
          </a:p>
          <a:p>
            <a:pPr lvl="0" algn="r" rtl="1"/>
            <a:r>
              <a:rPr lang="en-US" sz="2400" dirty="0" smtClean="0"/>
              <a:t>staircase</a:t>
            </a:r>
          </a:p>
          <a:p>
            <a:pPr algn="r" rtl="1">
              <a:buNone/>
            </a:pPr>
            <a:r>
              <a:rPr lang="fa-IR" sz="2000" dirty="0" smtClean="0"/>
              <a:t>.</a:t>
            </a:r>
            <a:endParaRPr lang="en-US" sz="2000" dirty="0" smtClean="0"/>
          </a:p>
          <a:p>
            <a:pPr lvl="0" algn="r" rtl="1"/>
            <a:r>
              <a:rPr lang="en-US" sz="2400" dirty="0" smtClean="0"/>
              <a:t>vertical ladder</a:t>
            </a:r>
          </a:p>
          <a:p>
            <a:pPr algn="r" rtl="1"/>
            <a:endParaRPr lang="en-US" dirty="0"/>
          </a:p>
        </p:txBody>
      </p:sp>
      <p:pic>
        <p:nvPicPr>
          <p:cNvPr id="5" name="عکس 4" descr="C:\Documents and Settings\mohsen\Desktop\تجهیزات مخازن سقف شناور\15.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عکس 5" descr="C:\Documents and Settings\mohsen\Desktop\تجهیزات مخازن سقف شناور\15.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733800"/>
            <a:ext cx="2400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ohsen\Desktop\پروزه\تجهیزات مخازن سقف شناور\2tank_far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447800"/>
            <a:ext cx="2066925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761999"/>
          </a:xfrm>
        </p:spPr>
        <p:txBody>
          <a:bodyPr>
            <a:normAutofit/>
          </a:bodyPr>
          <a:lstStyle/>
          <a:p>
            <a:pPr marL="457200" lvl="0" indent="-457200" algn="r" rtl="1">
              <a:buFont typeface="+mj-lt"/>
              <a:buAutoNum type="arabicPeriod" startAt="16"/>
            </a:pPr>
            <a:r>
              <a:rPr lang="en-US" sz="2400" dirty="0" smtClean="0"/>
              <a:t>Rolling Ladder &amp; Runway</a:t>
            </a:r>
          </a:p>
          <a:p>
            <a:pPr algn="r" rtl="1"/>
            <a:endParaRPr lang="en-US" dirty="0"/>
          </a:p>
        </p:txBody>
      </p:sp>
      <p:pic>
        <p:nvPicPr>
          <p:cNvPr id="5" name="عکس 4" descr="C:\Documents and Settings\mohsen\Desktop\تجهیزات مخازن سقف شناور\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05000"/>
            <a:ext cx="6477000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/>
          <a:lstStyle/>
          <a:p>
            <a:pPr marL="457200" lvl="0" indent="-457200" algn="r" rtl="1">
              <a:buFont typeface="+mj-lt"/>
              <a:buAutoNum type="arabicPeriod" startAt="17"/>
            </a:pPr>
            <a:r>
              <a:rPr lang="en-US" sz="2400" dirty="0" smtClean="0"/>
              <a:t>Dip &amp; Guide pole</a:t>
            </a:r>
          </a:p>
          <a:p>
            <a:pPr algn="r" rtl="1"/>
            <a:endParaRPr lang="en-US" dirty="0"/>
          </a:p>
        </p:txBody>
      </p:sp>
      <p:pic>
        <p:nvPicPr>
          <p:cNvPr id="5" name="عکس 4" descr="C:\Documents and Settings\mohsen\Desktop\تجهیزات مخازن سقف شناور\17.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76400"/>
            <a:ext cx="457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7620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400" dirty="0" smtClean="0"/>
              <a:t>شکل </a:t>
            </a:r>
            <a:r>
              <a:rPr lang="fa-IR" sz="2400" dirty="0" err="1" smtClean="0"/>
              <a:t>پاييني</a:t>
            </a:r>
            <a:r>
              <a:rPr lang="fa-IR" sz="2400" dirty="0" smtClean="0"/>
              <a:t> </a:t>
            </a:r>
            <a:r>
              <a:rPr lang="fa-IR" sz="2400" dirty="0" err="1" smtClean="0"/>
              <a:t>نماي</a:t>
            </a:r>
            <a:r>
              <a:rPr lang="fa-IR" sz="2400" dirty="0" smtClean="0"/>
              <a:t> </a:t>
            </a:r>
            <a:r>
              <a:rPr lang="fa-IR" sz="2400" dirty="0" err="1" smtClean="0"/>
              <a:t>بالاي</a:t>
            </a:r>
            <a:r>
              <a:rPr lang="fa-IR" sz="2400" dirty="0" smtClean="0"/>
              <a:t> </a:t>
            </a:r>
            <a:r>
              <a:rPr lang="en-US" sz="2400" dirty="0" smtClean="0"/>
              <a:t>guide pole</a:t>
            </a:r>
          </a:p>
          <a:p>
            <a:pPr algn="r" rtl="1"/>
            <a:endParaRPr lang="en-US" dirty="0"/>
          </a:p>
        </p:txBody>
      </p:sp>
      <p:pic>
        <p:nvPicPr>
          <p:cNvPr id="5" name="عکس 4" descr="C:\Documents and Settings\mohsen\Desktop\تجهیزات مخازن سقف شناور\17.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5100637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752600"/>
          </a:xfrm>
        </p:spPr>
        <p:txBody>
          <a:bodyPr>
            <a:normAutofit/>
          </a:bodyPr>
          <a:lstStyle/>
          <a:p>
            <a:pPr marL="457200" lvl="0" indent="-457200" algn="r" rtl="1">
              <a:buFont typeface="+mj-lt"/>
              <a:buAutoNum type="arabicPeriod" startAt="18"/>
            </a:pPr>
            <a:r>
              <a:rPr lang="en-US" sz="2400" dirty="0" smtClean="0"/>
              <a:t>Anti Rotation</a:t>
            </a:r>
          </a:p>
        </p:txBody>
      </p:sp>
      <p:pic>
        <p:nvPicPr>
          <p:cNvPr id="5" name="عکس 4" descr="C:\Documents and Settings\mohsen\Desktop\تجهیزات مخازن سقف شناور\18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133600" y="25908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err="1" smtClean="0"/>
              <a:t>سقفهاي</a:t>
            </a:r>
            <a:r>
              <a:rPr lang="fa-IR" sz="2400" dirty="0" smtClean="0"/>
              <a:t> </a:t>
            </a:r>
            <a:r>
              <a:rPr lang="en-US" sz="2400" dirty="0" smtClean="0"/>
              <a:t>double – deck</a:t>
            </a:r>
            <a:r>
              <a:rPr lang="fa-IR" sz="2400" dirty="0" smtClean="0"/>
              <a:t> </a:t>
            </a:r>
            <a:r>
              <a:rPr lang="fa-IR" sz="2400" dirty="0" err="1" smtClean="0"/>
              <a:t>داراي</a:t>
            </a:r>
            <a:r>
              <a:rPr lang="fa-IR" sz="2400" dirty="0" smtClean="0"/>
              <a:t> دو </a:t>
            </a:r>
            <a:r>
              <a:rPr lang="fa-IR" sz="2400" dirty="0" err="1" smtClean="0"/>
              <a:t>لايه</a:t>
            </a:r>
            <a:r>
              <a:rPr lang="fa-IR" sz="2400" dirty="0" smtClean="0"/>
              <a:t> </a:t>
            </a:r>
            <a:r>
              <a:rPr lang="fa-IR" sz="2400" dirty="0" err="1" smtClean="0"/>
              <a:t>فلزي</a:t>
            </a:r>
            <a:r>
              <a:rPr lang="fa-IR" sz="2400" dirty="0" smtClean="0"/>
              <a:t> ( </a:t>
            </a:r>
            <a:r>
              <a:rPr lang="fa-IR" sz="2400" dirty="0" err="1" smtClean="0"/>
              <a:t>فولادي</a:t>
            </a:r>
            <a:r>
              <a:rPr lang="fa-IR" sz="2400" dirty="0" smtClean="0"/>
              <a:t> ) به ضخامت ورق</a:t>
            </a:r>
            <a:r>
              <a:rPr lang="en-US" sz="2400" dirty="0" smtClean="0"/>
              <a:t>5 mm </a:t>
            </a:r>
            <a:r>
              <a:rPr lang="fa-IR" sz="2400" dirty="0" err="1" smtClean="0"/>
              <a:t>مي</a:t>
            </a:r>
            <a:r>
              <a:rPr lang="fa-IR" sz="2400" dirty="0" smtClean="0"/>
              <a:t> باشد که توسط </a:t>
            </a:r>
            <a:r>
              <a:rPr lang="fa-IR" sz="2400" dirty="0" err="1" smtClean="0"/>
              <a:t>يک</a:t>
            </a:r>
            <a:r>
              <a:rPr lang="fa-IR" sz="2400" dirty="0" smtClean="0"/>
              <a:t> شبکه مدور </a:t>
            </a:r>
            <a:r>
              <a:rPr lang="fa-IR" sz="2400" dirty="0" err="1" smtClean="0"/>
              <a:t>دايره</a:t>
            </a:r>
            <a:r>
              <a:rPr lang="fa-IR" sz="2400" dirty="0" smtClean="0"/>
              <a:t> </a:t>
            </a:r>
            <a:r>
              <a:rPr lang="fa-IR" sz="2400" dirty="0" err="1" smtClean="0"/>
              <a:t>اي</a:t>
            </a:r>
            <a:r>
              <a:rPr lang="fa-IR" sz="2400" dirty="0" smtClean="0"/>
              <a:t> </a:t>
            </a:r>
            <a:r>
              <a:rPr lang="fa-IR" sz="2400" dirty="0" err="1" smtClean="0"/>
              <a:t>اين</a:t>
            </a:r>
            <a:r>
              <a:rPr lang="fa-IR" sz="2400" dirty="0" smtClean="0"/>
              <a:t> دو صفحه از جسم جدا شده </a:t>
            </a:r>
            <a:r>
              <a:rPr lang="fa-IR" sz="2400" dirty="0" err="1" smtClean="0"/>
              <a:t>اند</a:t>
            </a:r>
            <a:r>
              <a:rPr lang="fa-IR" sz="2400" dirty="0" smtClean="0"/>
              <a:t> . در </a:t>
            </a:r>
            <a:r>
              <a:rPr lang="fa-IR" sz="2400" dirty="0" err="1" smtClean="0"/>
              <a:t>اين</a:t>
            </a:r>
            <a:r>
              <a:rPr lang="fa-IR" sz="2400" dirty="0" smtClean="0"/>
              <a:t> طرح بزرگ با وجود </a:t>
            </a:r>
            <a:r>
              <a:rPr lang="fa-IR" sz="2400" dirty="0" err="1" smtClean="0"/>
              <a:t>شيب</a:t>
            </a:r>
            <a:r>
              <a:rPr lang="fa-IR" sz="2400" dirty="0" smtClean="0"/>
              <a:t> </a:t>
            </a:r>
            <a:r>
              <a:rPr lang="en-US" sz="2400" dirty="0" smtClean="0"/>
              <a:t>1/64</a:t>
            </a:r>
            <a:r>
              <a:rPr lang="fa-IR" sz="2400" dirty="0" smtClean="0"/>
              <a:t> امکان </a:t>
            </a:r>
            <a:r>
              <a:rPr lang="fa-IR" sz="2400" dirty="0" err="1" smtClean="0"/>
              <a:t>تخليه</a:t>
            </a:r>
            <a:r>
              <a:rPr lang="fa-IR" sz="2400" dirty="0" smtClean="0"/>
              <a:t> آب و </a:t>
            </a:r>
            <a:r>
              <a:rPr lang="fa-IR" sz="2400" dirty="0" err="1" smtClean="0"/>
              <a:t>سيستم</a:t>
            </a:r>
            <a:r>
              <a:rPr lang="fa-IR" sz="2400" dirty="0" smtClean="0"/>
              <a:t> لوله بهتر فراهم </a:t>
            </a:r>
            <a:r>
              <a:rPr lang="fa-IR" sz="2400" dirty="0" err="1" smtClean="0"/>
              <a:t>مي</a:t>
            </a:r>
            <a:r>
              <a:rPr lang="fa-IR" sz="2400" dirty="0" smtClean="0"/>
              <a:t> شود . </a:t>
            </a:r>
            <a:r>
              <a:rPr lang="fa-IR" sz="2400" dirty="0" err="1" smtClean="0"/>
              <a:t>همچنين</a:t>
            </a:r>
            <a:r>
              <a:rPr lang="fa-IR" sz="2400" dirty="0" smtClean="0"/>
              <a:t> سطح </a:t>
            </a:r>
            <a:r>
              <a:rPr lang="fa-IR" sz="2400" dirty="0" err="1" smtClean="0"/>
              <a:t>داخلي</a:t>
            </a:r>
            <a:r>
              <a:rPr lang="fa-IR" sz="2400" dirty="0" smtClean="0"/>
              <a:t> سقف </a:t>
            </a:r>
            <a:r>
              <a:rPr lang="fa-IR" sz="2400" dirty="0" err="1" smtClean="0"/>
              <a:t>بسيار</a:t>
            </a:r>
            <a:r>
              <a:rPr lang="fa-IR" sz="2400" dirty="0" smtClean="0"/>
              <a:t> </a:t>
            </a:r>
            <a:r>
              <a:rPr lang="fa-IR" sz="2400" dirty="0" err="1" smtClean="0"/>
              <a:t>نزديک</a:t>
            </a:r>
            <a:r>
              <a:rPr lang="fa-IR" sz="2400" dirty="0" smtClean="0"/>
              <a:t> و شناور بر </a:t>
            </a:r>
            <a:r>
              <a:rPr lang="fa-IR" sz="2400" dirty="0" err="1" smtClean="0"/>
              <a:t>روي</a:t>
            </a:r>
            <a:r>
              <a:rPr lang="fa-IR" sz="2400" dirty="0" smtClean="0"/>
              <a:t> محصول داخل مخزن </a:t>
            </a:r>
            <a:r>
              <a:rPr lang="fa-IR" sz="2400" dirty="0" err="1" smtClean="0"/>
              <a:t>مي</a:t>
            </a:r>
            <a:r>
              <a:rPr lang="fa-IR" sz="2400" dirty="0" smtClean="0"/>
              <a:t> باشد که </a:t>
            </a:r>
            <a:r>
              <a:rPr lang="fa-IR" sz="2400" dirty="0" err="1" smtClean="0"/>
              <a:t>اين</a:t>
            </a:r>
            <a:r>
              <a:rPr lang="fa-IR" sz="2400" dirty="0" smtClean="0"/>
              <a:t> امر </a:t>
            </a:r>
            <a:r>
              <a:rPr lang="fa-IR" sz="2400" dirty="0" err="1" smtClean="0"/>
              <a:t>ايجاد</a:t>
            </a:r>
            <a:r>
              <a:rPr lang="fa-IR" sz="2400" dirty="0" smtClean="0"/>
              <a:t> بخار ثابت </a:t>
            </a:r>
            <a:r>
              <a:rPr lang="fa-IR" sz="2400" dirty="0" err="1" smtClean="0"/>
              <a:t>ناشي</a:t>
            </a:r>
            <a:r>
              <a:rPr lang="fa-IR" sz="2400" dirty="0" smtClean="0"/>
              <a:t> از </a:t>
            </a:r>
            <a:r>
              <a:rPr lang="fa-IR" sz="2400" dirty="0" err="1" smtClean="0"/>
              <a:t>تبخير</a:t>
            </a:r>
            <a:r>
              <a:rPr lang="fa-IR" sz="2400" dirty="0" smtClean="0"/>
              <a:t> محصول را کم کرده و در </a:t>
            </a:r>
            <a:r>
              <a:rPr lang="fa-IR" sz="2400" dirty="0" err="1" smtClean="0"/>
              <a:t>نتيجه</a:t>
            </a:r>
            <a:r>
              <a:rPr lang="fa-IR" sz="2400" dirty="0" smtClean="0"/>
              <a:t> </a:t>
            </a:r>
            <a:r>
              <a:rPr lang="fa-IR" sz="2400" dirty="0" err="1" smtClean="0"/>
              <a:t>ميزان</a:t>
            </a:r>
            <a:r>
              <a:rPr lang="fa-IR" sz="2400" dirty="0" smtClean="0"/>
              <a:t> </a:t>
            </a:r>
            <a:r>
              <a:rPr lang="fa-IR" sz="2400" dirty="0" err="1" smtClean="0"/>
              <a:t>خوردگي</a:t>
            </a:r>
            <a:r>
              <a:rPr lang="fa-IR" sz="2400" dirty="0" smtClean="0"/>
              <a:t> کمتر خواهد شد . </a:t>
            </a:r>
            <a:r>
              <a:rPr lang="fa-IR" sz="2400" dirty="0" err="1" smtClean="0"/>
              <a:t>همچنين</a:t>
            </a:r>
            <a:r>
              <a:rPr lang="fa-IR" sz="2400" dirty="0" smtClean="0"/>
              <a:t> </a:t>
            </a:r>
            <a:r>
              <a:rPr lang="fa-IR" sz="2400" dirty="0" err="1" smtClean="0"/>
              <a:t>فضاي</a:t>
            </a:r>
            <a:r>
              <a:rPr lang="fa-IR" sz="2400" dirty="0" smtClean="0"/>
              <a:t> </a:t>
            </a:r>
            <a:r>
              <a:rPr lang="fa-IR" sz="2400" dirty="0" err="1" smtClean="0"/>
              <a:t>خالي</a:t>
            </a:r>
            <a:r>
              <a:rPr lang="fa-IR" sz="2400" dirty="0" smtClean="0"/>
              <a:t> </a:t>
            </a:r>
            <a:r>
              <a:rPr lang="fa-IR" sz="2400" dirty="0" err="1" smtClean="0"/>
              <a:t>بين</a:t>
            </a:r>
            <a:r>
              <a:rPr lang="fa-IR" sz="2400" dirty="0" smtClean="0"/>
              <a:t> دو صفحه </a:t>
            </a:r>
            <a:r>
              <a:rPr lang="fa-IR" sz="2400" dirty="0" err="1" smtClean="0"/>
              <a:t>فولادي</a:t>
            </a:r>
            <a:r>
              <a:rPr lang="fa-IR" sz="2400" dirty="0" smtClean="0"/>
              <a:t> در سقف به عنوان </a:t>
            </a:r>
            <a:r>
              <a:rPr lang="fa-IR" sz="2400" dirty="0" err="1" smtClean="0"/>
              <a:t>يک</a:t>
            </a:r>
            <a:r>
              <a:rPr lang="fa-IR" sz="2400" dirty="0" smtClean="0"/>
              <a:t> </a:t>
            </a:r>
            <a:r>
              <a:rPr lang="fa-IR" sz="2400" dirty="0" err="1" smtClean="0"/>
              <a:t>عايق</a:t>
            </a:r>
            <a:r>
              <a:rPr lang="fa-IR" sz="2400" dirty="0" smtClean="0"/>
              <a:t> در مقابل </a:t>
            </a:r>
            <a:r>
              <a:rPr lang="fa-IR" sz="2400" dirty="0" err="1" smtClean="0"/>
              <a:t>گرماي</a:t>
            </a:r>
            <a:r>
              <a:rPr lang="fa-IR" sz="2400" dirty="0" smtClean="0"/>
              <a:t> </a:t>
            </a:r>
            <a:r>
              <a:rPr lang="fa-IR" sz="2400" dirty="0" err="1" smtClean="0"/>
              <a:t>خورشيد</a:t>
            </a:r>
            <a:r>
              <a:rPr lang="fa-IR" sz="2400" dirty="0" smtClean="0"/>
              <a:t> عمل کرده و از </a:t>
            </a:r>
            <a:r>
              <a:rPr lang="fa-IR" sz="2400" dirty="0" err="1" smtClean="0"/>
              <a:t>تبخير</a:t>
            </a:r>
            <a:r>
              <a:rPr lang="fa-IR" sz="2400" dirty="0" smtClean="0"/>
              <a:t> شدن محصول داخل مخزن </a:t>
            </a:r>
            <a:r>
              <a:rPr lang="fa-IR" sz="2400" dirty="0" err="1" smtClean="0"/>
              <a:t>جلوگيري</a:t>
            </a:r>
            <a:r>
              <a:rPr lang="fa-IR" sz="2400" dirty="0" smtClean="0"/>
              <a:t> </a:t>
            </a:r>
            <a:r>
              <a:rPr lang="fa-IR" sz="2400" dirty="0" err="1" smtClean="0"/>
              <a:t>مي</a:t>
            </a:r>
            <a:r>
              <a:rPr lang="fa-IR" sz="2400" dirty="0" smtClean="0"/>
              <a:t> کند .</a:t>
            </a:r>
            <a:endParaRPr lang="en-US" sz="2400" dirty="0" smtClean="0"/>
          </a:p>
          <a:p>
            <a:pPr algn="just" rtl="1"/>
            <a:r>
              <a:rPr lang="fa-IR" sz="2400" dirty="0" smtClean="0"/>
              <a:t>استحکام </a:t>
            </a:r>
            <a:r>
              <a:rPr lang="fa-IR" sz="2400" dirty="0" err="1" smtClean="0"/>
              <a:t>بالاي</a:t>
            </a:r>
            <a:r>
              <a:rPr lang="fa-IR" sz="2400" dirty="0" smtClean="0"/>
              <a:t> </a:t>
            </a:r>
            <a:r>
              <a:rPr lang="fa-IR" sz="2400" dirty="0" err="1" smtClean="0"/>
              <a:t>اين</a:t>
            </a:r>
            <a:r>
              <a:rPr lang="fa-IR" sz="2400" dirty="0" smtClean="0"/>
              <a:t> سقف موجب </a:t>
            </a:r>
            <a:r>
              <a:rPr lang="fa-IR" sz="2400" dirty="0" err="1" smtClean="0"/>
              <a:t>استواري</a:t>
            </a:r>
            <a:r>
              <a:rPr lang="fa-IR" sz="2400" dirty="0" smtClean="0"/>
              <a:t> در مقابل </a:t>
            </a:r>
            <a:r>
              <a:rPr lang="fa-IR" sz="2400" dirty="0" err="1" smtClean="0"/>
              <a:t>خستگي</a:t>
            </a:r>
            <a:r>
              <a:rPr lang="fa-IR" sz="2400" dirty="0" smtClean="0"/>
              <a:t> ترک </a:t>
            </a:r>
            <a:r>
              <a:rPr lang="fa-IR" sz="2400" dirty="0" err="1" smtClean="0"/>
              <a:t>ناشي</a:t>
            </a:r>
            <a:r>
              <a:rPr lang="fa-IR" sz="2400" dirty="0" smtClean="0"/>
              <a:t> از </a:t>
            </a:r>
            <a:r>
              <a:rPr lang="fa-IR" sz="2400" dirty="0" err="1" smtClean="0"/>
              <a:t>وزش</a:t>
            </a:r>
            <a:r>
              <a:rPr lang="fa-IR" sz="2400" dirty="0" smtClean="0"/>
              <a:t> باد </a:t>
            </a:r>
            <a:r>
              <a:rPr lang="fa-IR" sz="2400" dirty="0" err="1" smtClean="0"/>
              <a:t>مي</a:t>
            </a:r>
            <a:r>
              <a:rPr lang="fa-IR" sz="2400" dirty="0" smtClean="0"/>
              <a:t> شود . </a:t>
            </a:r>
            <a:r>
              <a:rPr lang="fa-IR" sz="2400" dirty="0" err="1" smtClean="0"/>
              <a:t>اين</a:t>
            </a:r>
            <a:r>
              <a:rPr lang="fa-IR" sz="2400" dirty="0" smtClean="0"/>
              <a:t> نوع سقف </a:t>
            </a:r>
            <a:r>
              <a:rPr lang="fa-IR" sz="2400" dirty="0" err="1" smtClean="0"/>
              <a:t>براي</a:t>
            </a:r>
            <a:r>
              <a:rPr lang="fa-IR" sz="2400" dirty="0" smtClean="0"/>
              <a:t> مخازن با قطر </a:t>
            </a:r>
            <a:r>
              <a:rPr lang="en-US" sz="2400" dirty="0" smtClean="0"/>
              <a:t>10 m</a:t>
            </a:r>
            <a:r>
              <a:rPr lang="fa-IR" sz="2400" dirty="0" smtClean="0"/>
              <a:t> و </a:t>
            </a:r>
            <a:r>
              <a:rPr lang="fa-IR" sz="2400" dirty="0" err="1" smtClean="0"/>
              <a:t>همچنين</a:t>
            </a:r>
            <a:r>
              <a:rPr lang="fa-IR" sz="2400" dirty="0" smtClean="0"/>
              <a:t> </a:t>
            </a:r>
            <a:r>
              <a:rPr lang="fa-IR" sz="2400" dirty="0" err="1" smtClean="0"/>
              <a:t>براي</a:t>
            </a:r>
            <a:r>
              <a:rPr lang="fa-IR" sz="2400" dirty="0" smtClean="0"/>
              <a:t> مخازن با سقف </a:t>
            </a:r>
            <a:r>
              <a:rPr lang="en-US" sz="2400" dirty="0" smtClean="0"/>
              <a:t>m </a:t>
            </a:r>
            <a:r>
              <a:rPr lang="fa-IR" sz="2400" dirty="0" smtClean="0"/>
              <a:t>65 به بالا استفاده </a:t>
            </a:r>
            <a:r>
              <a:rPr lang="fa-IR" sz="2400" dirty="0" err="1" smtClean="0"/>
              <a:t>مي</a:t>
            </a:r>
            <a:r>
              <a:rPr lang="fa-IR" sz="2400" dirty="0" smtClean="0"/>
              <a:t> شود . </a:t>
            </a:r>
            <a:endParaRPr lang="en-US" sz="2400" dirty="0" smtClean="0"/>
          </a:p>
          <a:p>
            <a:pPr algn="r" rtl="1"/>
            <a:endParaRPr lang="en-US" sz="2400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fa-IR" dirty="0" smtClean="0"/>
              <a:t>سقف شناور </a:t>
            </a:r>
            <a:r>
              <a:rPr lang="fa-IR" dirty="0" err="1" smtClean="0"/>
              <a:t>خارجي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 startAt="19"/>
            </a:pPr>
            <a:r>
              <a:rPr lang="en-US" sz="2600" dirty="0" smtClean="0"/>
              <a:t>Wind Girder</a:t>
            </a:r>
          </a:p>
          <a:p>
            <a:pPr marL="514350" lvl="0" indent="-514350" algn="r" rtl="1">
              <a:buNone/>
            </a:pPr>
            <a:endParaRPr lang="en-US" sz="2600" dirty="0" smtClean="0"/>
          </a:p>
          <a:p>
            <a:pPr algn="r" rtl="1">
              <a:buNone/>
            </a:pPr>
            <a:r>
              <a:rPr lang="fa-IR" sz="2600" dirty="0" smtClean="0"/>
              <a:t>انواع باد بندها :</a:t>
            </a:r>
            <a:endParaRPr lang="en-US" sz="2600" dirty="0" smtClean="0"/>
          </a:p>
          <a:p>
            <a:pPr algn="r" rtl="1">
              <a:buNone/>
            </a:pPr>
            <a:r>
              <a:rPr lang="en-US" sz="2600" dirty="0" smtClean="0"/>
              <a:t>Top wind girder with handrail</a:t>
            </a:r>
          </a:p>
          <a:p>
            <a:pPr algn="r" rtl="1">
              <a:buNone/>
            </a:pPr>
            <a:r>
              <a:rPr lang="fa-IR" sz="2600" dirty="0" smtClean="0"/>
              <a:t>باد بند </a:t>
            </a:r>
            <a:r>
              <a:rPr lang="fa-IR" sz="2600" dirty="0" err="1" smtClean="0"/>
              <a:t>بالايي</a:t>
            </a:r>
            <a:r>
              <a:rPr lang="fa-IR" sz="2600" dirty="0" smtClean="0"/>
              <a:t> با نرده </a:t>
            </a:r>
            <a:r>
              <a:rPr lang="fa-IR" sz="2600" dirty="0" err="1" smtClean="0"/>
              <a:t>دستگيره</a:t>
            </a:r>
            <a:endParaRPr lang="en-US" sz="2600" dirty="0" smtClean="0"/>
          </a:p>
          <a:p>
            <a:pPr algn="r" rtl="1">
              <a:buNone/>
            </a:pPr>
            <a:r>
              <a:rPr lang="en-US" sz="2600" dirty="0" smtClean="0"/>
              <a:t>Intermediate wind girder</a:t>
            </a:r>
          </a:p>
          <a:p>
            <a:pPr algn="r" rtl="1">
              <a:buNone/>
            </a:pPr>
            <a:r>
              <a:rPr lang="fa-IR" sz="2600" dirty="0" smtClean="0"/>
              <a:t>باد بند </a:t>
            </a:r>
            <a:r>
              <a:rPr lang="fa-IR" sz="2600" dirty="0" err="1" smtClean="0"/>
              <a:t>مياني</a:t>
            </a:r>
            <a:endParaRPr lang="en-US" sz="2600" dirty="0" smtClean="0"/>
          </a:p>
          <a:p>
            <a:pPr algn="r" rtl="1">
              <a:buNone/>
            </a:pPr>
            <a:r>
              <a:rPr lang="en-US" sz="2600" dirty="0" smtClean="0"/>
              <a:t>Lower wind girder</a:t>
            </a:r>
          </a:p>
          <a:p>
            <a:pPr algn="r" rtl="1">
              <a:buNone/>
            </a:pPr>
            <a:r>
              <a:rPr lang="fa-IR" sz="2600" dirty="0" smtClean="0"/>
              <a:t>باد بند </a:t>
            </a:r>
            <a:r>
              <a:rPr lang="fa-IR" sz="2600" dirty="0" err="1" smtClean="0"/>
              <a:t>پاييني</a:t>
            </a:r>
            <a:endParaRPr lang="en-US" sz="2600" dirty="0" smtClean="0"/>
          </a:p>
          <a:p>
            <a:pPr algn="r" rtl="1"/>
            <a:endParaRPr lang="en-US" dirty="0"/>
          </a:p>
        </p:txBody>
      </p:sp>
      <p:pic>
        <p:nvPicPr>
          <p:cNvPr id="5" name="عکس 4" descr="C:\Documents and Settings\mohsen\Desktop\تجهیزات مخازن سقف شناور\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4343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85799"/>
          </a:xfrm>
        </p:spPr>
        <p:txBody>
          <a:bodyPr/>
          <a:lstStyle/>
          <a:p>
            <a:pPr marL="457200" lvl="0" indent="-457200" algn="r" rtl="1">
              <a:buFont typeface="+mj-lt"/>
              <a:buAutoNum type="arabicPeriod" startAt="20"/>
            </a:pPr>
            <a:r>
              <a:rPr lang="en-US" sz="2400" dirty="0" smtClean="0"/>
              <a:t>Top platform</a:t>
            </a:r>
          </a:p>
          <a:p>
            <a:pPr algn="r" rtl="1"/>
            <a:endParaRPr lang="en-US" dirty="0"/>
          </a:p>
        </p:txBody>
      </p:sp>
      <p:pic>
        <p:nvPicPr>
          <p:cNvPr id="5" name="عکس 4" descr="C:\Documents and Settings\mohsen\Desktop\تجهیزات مخازن سقف شناور\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752600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روي</a:t>
            </a:r>
            <a:r>
              <a:rPr lang="fa-IR" sz="3600" b="1" dirty="0" smtClean="0"/>
              <a:t> سقف مخزن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85799"/>
          </a:xfrm>
        </p:spPr>
        <p:txBody>
          <a:bodyPr/>
          <a:lstStyle/>
          <a:p>
            <a:pPr marL="457200" lvl="0" indent="-457200" algn="r" rtl="1">
              <a:buFont typeface="+mj-lt"/>
              <a:buAutoNum type="arabicPeriod" startAt="21"/>
            </a:pPr>
            <a:r>
              <a:rPr lang="en-US" sz="2400" dirty="0" smtClean="0"/>
              <a:t>Top angle</a:t>
            </a:r>
            <a:endParaRPr lang="fa-IR" sz="2400" dirty="0" smtClean="0"/>
          </a:p>
          <a:p>
            <a:pPr algn="r" rtl="1"/>
            <a:endParaRPr lang="en-US" dirty="0"/>
          </a:p>
        </p:txBody>
      </p:sp>
      <p:pic>
        <p:nvPicPr>
          <p:cNvPr id="5" name="عکس 4" descr="C:\Documents and Settings\mohsen\Desktop\تجهیزات مخازن سقف شناور\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28800"/>
            <a:ext cx="57912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ديگر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85799"/>
          </a:xfrm>
        </p:spPr>
        <p:txBody>
          <a:bodyPr/>
          <a:lstStyle/>
          <a:p>
            <a:pPr marL="514350" lvl="0" indent="-514350" algn="r" rtl="1">
              <a:buFont typeface="+mj-lt"/>
              <a:buAutoNum type="arabicPeriod" startAt="22"/>
            </a:pPr>
            <a:r>
              <a:rPr lang="en-US" sz="2400" dirty="0" smtClean="0"/>
              <a:t>Water Draw Off sump &amp; Nozzle</a:t>
            </a:r>
          </a:p>
          <a:p>
            <a:pPr algn="r" rtl="1"/>
            <a:endParaRPr lang="en-US" dirty="0"/>
          </a:p>
        </p:txBody>
      </p:sp>
      <p:pic>
        <p:nvPicPr>
          <p:cNvPr id="5" name="عکس 4" descr="C:\Documents and Settings\mohsen\Desktop\تجهیزات مخازن سقف شناور\22.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895600"/>
            <a:ext cx="5105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عکس 5" descr="C:\Documents and Settings\mohsen\Desktop\تجهیزات مخازن سقف شناور\22.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480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ديگر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 startAt="23"/>
            </a:pPr>
            <a:r>
              <a:rPr lang="en-US" sz="2400" dirty="0" smtClean="0"/>
              <a:t>Sump Drain Pool</a:t>
            </a:r>
          </a:p>
        </p:txBody>
      </p:sp>
      <p:pic>
        <p:nvPicPr>
          <p:cNvPr id="5" name="عکس 4" descr="C:\Documents and Settings\mohsen\Desktop\تجهیزات مخازن سقف شناور\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133600"/>
            <a:ext cx="5410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ديگر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 startAt="24"/>
            </a:pPr>
            <a:r>
              <a:rPr lang="en-US" sz="2400" dirty="0" smtClean="0"/>
              <a:t>Roof Drain Nozzle</a:t>
            </a:r>
          </a:p>
        </p:txBody>
      </p:sp>
      <p:pic>
        <p:nvPicPr>
          <p:cNvPr id="5" name="عکس 4" descr="C:\Documents and Settings\mohsen\Desktop\تجهیزات مخازن سقف شناور\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52600"/>
            <a:ext cx="5181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ديگر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85799"/>
          </a:xfrm>
        </p:spPr>
        <p:txBody>
          <a:bodyPr/>
          <a:lstStyle/>
          <a:p>
            <a:pPr marL="457200" lvl="0" indent="-457200" algn="r" rtl="1">
              <a:buFont typeface="+mj-lt"/>
              <a:buAutoNum type="arabicPeriod" startAt="25"/>
            </a:pPr>
            <a:r>
              <a:rPr lang="en-US" sz="2400" dirty="0" smtClean="0"/>
              <a:t>Elbow of roof drain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5" name="عکس 4" descr="C:\Documents and Settings\mohsen\Desktop\تجهیزات مخازن سقف شناور\25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219200" y="1752600"/>
            <a:ext cx="66294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ديگر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267200" y="1143001"/>
            <a:ext cx="4419600" cy="990599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 startAt="26"/>
            </a:pPr>
            <a:r>
              <a:rPr lang="en-US" sz="2400" dirty="0" smtClean="0"/>
              <a:t>inlet nozzle</a:t>
            </a:r>
          </a:p>
          <a:p>
            <a:pPr algn="r" rtl="1">
              <a:buNone/>
            </a:pPr>
            <a:r>
              <a:rPr lang="fa-IR" sz="2400" dirty="0" smtClean="0"/>
              <a:t>     </a:t>
            </a:r>
            <a:r>
              <a:rPr lang="en-US" sz="2400" dirty="0" smtClean="0"/>
              <a:t>Outlet nozzle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5" name="عکس 4" descr="C:\Documents and Settings\mohsen\Desktop\تجهیزات مخازن سقف شناور\2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057400"/>
            <a:ext cx="579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ديگر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85799"/>
          </a:xfrm>
        </p:spPr>
        <p:txBody>
          <a:bodyPr/>
          <a:lstStyle/>
          <a:p>
            <a:pPr marL="457200" lvl="0" indent="-457200" algn="r" rtl="1">
              <a:buFont typeface="+mj-lt"/>
              <a:buAutoNum type="arabicPeriod" startAt="27"/>
            </a:pPr>
            <a:r>
              <a:rPr lang="en-US" sz="2400" dirty="0" smtClean="0"/>
              <a:t>Earth Boss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6" name="عکس 5" descr="C:\Documents and Settings\mohsen\Desktop\تجهیزات مخازن سقف شناور\2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09800"/>
            <a:ext cx="5791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ديگر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799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 startAt="28"/>
            </a:pPr>
            <a:r>
              <a:rPr lang="en-US" sz="2400" dirty="0" smtClean="0"/>
              <a:t>Tank Anchorage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7" name="عکس 6" descr="C:\Documents and Settings\mohsen\Desktop\تجهیزات مخازن سقف شناور\28new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09800"/>
            <a:ext cx="373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mohsen\Desktop\7777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4542246" cy="3047999"/>
          </a:xfrm>
          <a:prstGeom prst="rect">
            <a:avLst/>
          </a:prstGeom>
          <a:noFill/>
        </p:spPr>
      </p:pic>
      <p:pic>
        <p:nvPicPr>
          <p:cNvPr id="1027" name="Picture 3" descr="C:\Documents and Settings\mohsen\Desktop\7777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2002" y="152400"/>
            <a:ext cx="4561998" cy="3048001"/>
          </a:xfrm>
          <a:prstGeom prst="rect">
            <a:avLst/>
          </a:prstGeom>
          <a:noFill/>
        </p:spPr>
      </p:pic>
      <p:pic>
        <p:nvPicPr>
          <p:cNvPr id="1028" name="Picture 4" descr="C:\Documents and Settings\mohsen\Desktop\7777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495800" cy="3077444"/>
          </a:xfrm>
          <a:prstGeom prst="rect">
            <a:avLst/>
          </a:prstGeom>
          <a:noFill/>
        </p:spPr>
      </p:pic>
      <p:pic>
        <p:nvPicPr>
          <p:cNvPr id="1029" name="Picture 5" descr="C:\Documents and Settings\mohsen\Desktop\7777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7571" y="3581400"/>
            <a:ext cx="4626429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ديگر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761999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 startAt="29"/>
            </a:pPr>
            <a:r>
              <a:rPr lang="en-US" sz="2400" dirty="0" smtClean="0"/>
              <a:t>Name Plate</a:t>
            </a:r>
          </a:p>
        </p:txBody>
      </p:sp>
      <p:pic>
        <p:nvPicPr>
          <p:cNvPr id="5" name="عکس 4" descr="C:\Documents and Settings\mohsen\Desktop\تجهیزات مخازن سقف شناور\2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52600"/>
            <a:ext cx="533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تجهيزات</a:t>
            </a:r>
            <a:r>
              <a:rPr lang="fa-IR" sz="3600" b="1" dirty="0" smtClean="0"/>
              <a:t> حفاظت </a:t>
            </a:r>
            <a:r>
              <a:rPr lang="fa-IR" sz="3600" b="1" dirty="0" err="1" smtClean="0"/>
              <a:t>کاتدي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85799"/>
          </a:xfrm>
        </p:spPr>
        <p:txBody>
          <a:bodyPr>
            <a:normAutofit/>
          </a:bodyPr>
          <a:lstStyle/>
          <a:p>
            <a:pPr marL="514350" lvl="0" indent="-514350" algn="r" rtl="1">
              <a:buFont typeface="+mj-lt"/>
              <a:buAutoNum type="arabicPeriod" startAt="30"/>
            </a:pPr>
            <a:r>
              <a:rPr lang="en-US" sz="2400" dirty="0" smtClean="0"/>
              <a:t>Reference Electrode (Anode)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5" name="عکس 4" descr="C:\Documents and Settings\mohsen\Desktop\تجهیزات مخازن سقف شناور\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86000"/>
            <a:ext cx="54102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ديگر</a:t>
            </a:r>
            <a:r>
              <a:rPr lang="en-US" sz="3600" b="1" dirty="0" smtClean="0"/>
              <a:t>Connection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761999"/>
          </a:xfrm>
        </p:spPr>
        <p:txBody>
          <a:bodyPr>
            <a:normAutofit/>
          </a:bodyPr>
          <a:lstStyle/>
          <a:p>
            <a:pPr marL="457200" lvl="0" indent="-457200" algn="r" rtl="1">
              <a:buFont typeface="+mj-lt"/>
              <a:buAutoNum type="arabicPeriod" startAt="31"/>
            </a:pPr>
            <a:r>
              <a:rPr lang="en-US" sz="2400" dirty="0" smtClean="0"/>
              <a:t>Rectifier</a:t>
            </a:r>
          </a:p>
          <a:p>
            <a:pPr marL="514350" lvl="0" indent="-514350" algn="r" rtl="1">
              <a:buNone/>
            </a:pPr>
            <a:endParaRPr lang="en-US" sz="2400" dirty="0"/>
          </a:p>
        </p:txBody>
      </p:sp>
      <p:pic>
        <p:nvPicPr>
          <p:cNvPr id="4" name="Picture 2" descr="C:\Documents and Settings\mohsen\Desktop\پروزه\تجهیزات مخازن سقف شناور\Picture2 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421761"/>
            <a:ext cx="5767993" cy="4055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تجهيزات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ابزاردقیق</a:t>
            </a:r>
            <a:endParaRPr lang="en-US" sz="3600" b="1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>
            <a:normAutofit/>
          </a:bodyPr>
          <a:lstStyle/>
          <a:p>
            <a:pPr marL="457200" lvl="0" indent="-457200" algn="r" rtl="1">
              <a:buFont typeface="+mj-lt"/>
              <a:buAutoNum type="arabicPeriod" startAt="32"/>
            </a:pPr>
            <a:r>
              <a:rPr lang="en-US" sz="2400" dirty="0" smtClean="0">
                <a:cs typeface="+mj-cs"/>
              </a:rPr>
              <a:t>Radar tank gauge (RTG)</a:t>
            </a:r>
          </a:p>
        </p:txBody>
      </p:sp>
      <p:pic>
        <p:nvPicPr>
          <p:cNvPr id="5" name="عکس 4" descr="C:\Documents and Settings\mohsen\Desktop\تجهیزات مخازن سقف شناور\3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67640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تجهيزات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ابزاردقیق</a:t>
            </a:r>
            <a:endParaRPr lang="en-US" sz="3600" b="1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85799"/>
          </a:xfrm>
        </p:spPr>
        <p:txBody>
          <a:bodyPr>
            <a:normAutofit/>
          </a:bodyPr>
          <a:lstStyle/>
          <a:p>
            <a:pPr marL="457200" lvl="0" indent="-457200" algn="r" rtl="1">
              <a:buFont typeface="+mj-lt"/>
              <a:buAutoNum type="arabicPeriod" startAt="33"/>
            </a:pPr>
            <a:r>
              <a:rPr lang="en-US" sz="2400" dirty="0" smtClean="0"/>
              <a:t>Temperature Gauge</a:t>
            </a:r>
          </a:p>
        </p:txBody>
      </p:sp>
      <p:pic>
        <p:nvPicPr>
          <p:cNvPr id="5" name="عکس 4" descr="C:\Documents and Settings\mohsen\Desktop\تجهیزات مخازن سقف شناور\3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622733" y="-803333"/>
            <a:ext cx="1898534" cy="85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تجهيزات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ابزاردقیق</a:t>
            </a:r>
            <a:endParaRPr lang="en-US" sz="3600" b="1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733800"/>
          </a:xfrm>
        </p:spPr>
        <p:txBody>
          <a:bodyPr>
            <a:noAutofit/>
          </a:bodyPr>
          <a:lstStyle/>
          <a:p>
            <a:pPr marL="514350" lvl="0" indent="-514350" algn="r" rtl="1">
              <a:buFont typeface="+mj-lt"/>
              <a:buAutoNum type="arabicPeriod" startAt="34"/>
            </a:pPr>
            <a:r>
              <a:rPr lang="en-US" sz="2400" dirty="0" smtClean="0"/>
              <a:t>Level Switch</a:t>
            </a:r>
          </a:p>
          <a:p>
            <a:pPr marL="514350" lvl="0" indent="-514350" algn="r" rtl="1">
              <a:buNone/>
            </a:pPr>
            <a:endParaRPr lang="en-US" sz="2400" dirty="0" smtClean="0"/>
          </a:p>
          <a:p>
            <a:pPr algn="r" rtl="1">
              <a:buNone/>
            </a:pPr>
            <a:r>
              <a:rPr lang="en-US" sz="2400" dirty="0" smtClean="0"/>
              <a:t>High Level Switch</a:t>
            </a:r>
          </a:p>
          <a:p>
            <a:pPr algn="r" rtl="1">
              <a:buNone/>
            </a:pPr>
            <a:r>
              <a:rPr lang="en-US" sz="2400" dirty="0" smtClean="0"/>
              <a:t>High </a:t>
            </a:r>
            <a:r>
              <a:rPr lang="en-US" sz="2400" dirty="0" err="1" smtClean="0"/>
              <a:t>High</a:t>
            </a:r>
            <a:r>
              <a:rPr lang="en-US" sz="2400" dirty="0" smtClean="0"/>
              <a:t> Level Switch</a:t>
            </a:r>
          </a:p>
          <a:p>
            <a:pPr algn="r" rtl="1">
              <a:buNone/>
            </a:pPr>
            <a:endParaRPr lang="en-US" sz="2400" dirty="0" smtClean="0"/>
          </a:p>
          <a:p>
            <a:pPr algn="r" rtl="1">
              <a:buNone/>
            </a:pPr>
            <a:r>
              <a:rPr lang="en-US" sz="2400" dirty="0" smtClean="0"/>
              <a:t>Low Level Switch</a:t>
            </a:r>
          </a:p>
          <a:p>
            <a:pPr algn="r" rtl="1">
              <a:buNone/>
            </a:pPr>
            <a:r>
              <a:rPr lang="en-US" sz="2400" dirty="0" smtClean="0"/>
              <a:t>Low </a:t>
            </a:r>
            <a:r>
              <a:rPr lang="en-US" sz="2400" dirty="0" err="1" smtClean="0"/>
              <a:t>Low</a:t>
            </a:r>
            <a:r>
              <a:rPr lang="en-US" sz="2400" dirty="0" smtClean="0"/>
              <a:t> Level Switch</a:t>
            </a:r>
          </a:p>
          <a:p>
            <a:pPr algn="r" rtl="1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err="1" smtClean="0"/>
              <a:t>پيشنهادات</a:t>
            </a:r>
            <a:r>
              <a:rPr lang="fa-IR" sz="3600" b="1" dirty="0" smtClean="0"/>
              <a:t> :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just" rtl="1">
              <a:buNone/>
            </a:pPr>
            <a:r>
              <a:rPr lang="fa-IR" dirty="0" smtClean="0"/>
              <a:t>با توجه به مطالب ارائه شده </a:t>
            </a:r>
            <a:r>
              <a:rPr lang="fa-IR" dirty="0" err="1" smtClean="0"/>
              <a:t>دراين</a:t>
            </a:r>
            <a:r>
              <a:rPr lang="fa-IR" dirty="0" smtClean="0"/>
              <a:t> </a:t>
            </a:r>
            <a:r>
              <a:rPr lang="fa-IR" dirty="0" err="1" smtClean="0"/>
              <a:t>پايان</a:t>
            </a:r>
            <a:r>
              <a:rPr lang="fa-IR" dirty="0" smtClean="0"/>
              <a:t> نامه که در هر مرحله از ساخت مخازن </a:t>
            </a:r>
            <a:r>
              <a:rPr lang="fa-IR" dirty="0" err="1" smtClean="0"/>
              <a:t>ذخيره</a:t>
            </a:r>
            <a:r>
              <a:rPr lang="fa-IR" dirty="0" smtClean="0"/>
              <a:t> سقف شناور نقش استاندارد به طور </a:t>
            </a:r>
            <a:r>
              <a:rPr lang="fa-IR" dirty="0" err="1" smtClean="0"/>
              <a:t>چشمگيري</a:t>
            </a:r>
            <a:r>
              <a:rPr lang="fa-IR" dirty="0" smtClean="0"/>
              <a:t> </a:t>
            </a:r>
            <a:r>
              <a:rPr lang="fa-IR" dirty="0" err="1" smtClean="0"/>
              <a:t>ديده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شود و لزوم </a:t>
            </a:r>
            <a:r>
              <a:rPr lang="fa-IR" dirty="0" err="1" smtClean="0"/>
              <a:t>رسيدن</a:t>
            </a:r>
            <a:r>
              <a:rPr lang="fa-IR" dirty="0" smtClean="0"/>
              <a:t> به </a:t>
            </a:r>
            <a:r>
              <a:rPr lang="fa-IR" dirty="0" err="1" smtClean="0"/>
              <a:t>خودکفائي</a:t>
            </a:r>
            <a:r>
              <a:rPr lang="fa-IR" dirty="0" smtClean="0"/>
              <a:t> و </a:t>
            </a:r>
            <a:r>
              <a:rPr lang="fa-IR" dirty="0" err="1" smtClean="0"/>
              <a:t>اعتلاي</a:t>
            </a:r>
            <a:r>
              <a:rPr lang="fa-IR" dirty="0" smtClean="0"/>
              <a:t> صنعت لازم و </a:t>
            </a:r>
            <a:r>
              <a:rPr lang="fa-IR" dirty="0" err="1" smtClean="0"/>
              <a:t>ضروري</a:t>
            </a:r>
            <a:r>
              <a:rPr lang="fa-IR" dirty="0" smtClean="0"/>
              <a:t> است که هرچه </a:t>
            </a:r>
            <a:r>
              <a:rPr lang="fa-IR" dirty="0" err="1" smtClean="0"/>
              <a:t>بيشتر</a:t>
            </a:r>
            <a:r>
              <a:rPr lang="fa-IR" dirty="0" smtClean="0"/>
              <a:t> همه </a:t>
            </a:r>
            <a:r>
              <a:rPr lang="fa-IR" dirty="0" err="1" smtClean="0"/>
              <a:t>فعاليت</a:t>
            </a:r>
            <a:r>
              <a:rPr lang="fa-IR" dirty="0" smtClean="0"/>
              <a:t> </a:t>
            </a:r>
            <a:r>
              <a:rPr lang="fa-IR" dirty="0" err="1" smtClean="0"/>
              <a:t>هاي</a:t>
            </a:r>
            <a:r>
              <a:rPr lang="fa-IR" dirty="0" smtClean="0"/>
              <a:t> </a:t>
            </a:r>
            <a:r>
              <a:rPr lang="fa-IR" dirty="0" err="1" smtClean="0"/>
              <a:t>فني</a:t>
            </a:r>
            <a:r>
              <a:rPr lang="fa-IR" dirty="0" smtClean="0"/>
              <a:t> و </a:t>
            </a:r>
            <a:r>
              <a:rPr lang="fa-IR" dirty="0" err="1" smtClean="0"/>
              <a:t>مهندسي</a:t>
            </a:r>
            <a:r>
              <a:rPr lang="fa-IR" dirty="0" smtClean="0"/>
              <a:t> ساخت مخازن </a:t>
            </a:r>
            <a:r>
              <a:rPr lang="fa-IR" dirty="0" err="1" smtClean="0"/>
              <a:t>ذخيره</a:t>
            </a:r>
            <a:r>
              <a:rPr lang="fa-IR" dirty="0" smtClean="0"/>
              <a:t> سقف شناور را به استاندارد و استاندارد </a:t>
            </a:r>
            <a:r>
              <a:rPr lang="fa-IR" dirty="0" err="1" smtClean="0"/>
              <a:t>سازي</a:t>
            </a:r>
            <a:r>
              <a:rPr lang="fa-IR" dirty="0" smtClean="0"/>
              <a:t> سوق </a:t>
            </a:r>
            <a:r>
              <a:rPr lang="fa-IR" dirty="0" err="1" smtClean="0"/>
              <a:t>دهيم</a:t>
            </a:r>
            <a:r>
              <a:rPr lang="fa-IR" dirty="0" smtClean="0"/>
              <a:t>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hsen\Desktop\New Folder\147.bm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600" b="1" dirty="0" smtClean="0"/>
              <a:t>فهرست منابع و مآخذ :</a:t>
            </a:r>
            <a:endParaRPr lang="en-US" sz="3600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800" dirty="0" smtClean="0"/>
              <a:t>1- جزوه مخازن </a:t>
            </a:r>
            <a:r>
              <a:rPr lang="fa-IR" sz="2800" dirty="0" err="1" smtClean="0"/>
              <a:t>ذخيره</a:t>
            </a:r>
            <a:r>
              <a:rPr lang="fa-IR" sz="2800" dirty="0" smtClean="0"/>
              <a:t>، موسسه </a:t>
            </a:r>
            <a:r>
              <a:rPr lang="fa-IR" sz="2800" dirty="0" err="1" smtClean="0"/>
              <a:t>ويژه</a:t>
            </a:r>
            <a:r>
              <a:rPr lang="fa-IR" sz="2800" dirty="0" smtClean="0"/>
              <a:t> </a:t>
            </a:r>
            <a:r>
              <a:rPr lang="fa-IR" sz="2800" dirty="0" err="1" smtClean="0"/>
              <a:t>شهيد</a:t>
            </a:r>
            <a:r>
              <a:rPr lang="fa-IR" sz="2800" dirty="0" smtClean="0"/>
              <a:t> </a:t>
            </a:r>
            <a:r>
              <a:rPr lang="fa-IR" sz="2800" dirty="0" err="1" smtClean="0"/>
              <a:t>رجائي</a:t>
            </a:r>
            <a:r>
              <a:rPr lang="fa-IR" sz="2800" dirty="0" smtClean="0"/>
              <a:t> </a:t>
            </a:r>
            <a:endParaRPr lang="en-US" sz="2800" dirty="0" smtClean="0"/>
          </a:p>
          <a:p>
            <a:pPr algn="r" rtl="1">
              <a:buNone/>
            </a:pPr>
            <a:r>
              <a:rPr lang="fa-IR" sz="2800" dirty="0" smtClean="0"/>
              <a:t>2- استاندارد </a:t>
            </a:r>
            <a:r>
              <a:rPr lang="en-US" sz="2800" dirty="0" smtClean="0"/>
              <a:t>API650</a:t>
            </a:r>
          </a:p>
          <a:p>
            <a:pPr algn="r" rtl="1">
              <a:buNone/>
            </a:pPr>
            <a:r>
              <a:rPr lang="fa-IR" sz="2800" dirty="0" smtClean="0"/>
              <a:t>3- استاندارد </a:t>
            </a:r>
            <a:r>
              <a:rPr lang="en-US" sz="2800" dirty="0" smtClean="0"/>
              <a:t>API620</a:t>
            </a:r>
          </a:p>
          <a:p>
            <a:pPr algn="r" rtl="1">
              <a:buNone/>
            </a:pPr>
            <a:r>
              <a:rPr lang="fa-IR" sz="2800" dirty="0" smtClean="0"/>
              <a:t>4- استاندارد </a:t>
            </a:r>
            <a:r>
              <a:rPr lang="en-US" sz="2800" dirty="0" smtClean="0"/>
              <a:t>BS5500</a:t>
            </a:r>
          </a:p>
          <a:p>
            <a:pPr algn="r" rtl="1">
              <a:buNone/>
            </a:pPr>
            <a:r>
              <a:rPr lang="fa-IR" sz="2800" dirty="0" smtClean="0"/>
              <a:t>5- استاندارد </a:t>
            </a:r>
            <a:r>
              <a:rPr lang="en-US" sz="2800" dirty="0" smtClean="0"/>
              <a:t>ASME sec.- VIII</a:t>
            </a:r>
          </a:p>
          <a:p>
            <a:pPr algn="r" rtl="1">
              <a:buNone/>
            </a:pPr>
            <a:r>
              <a:rPr lang="fa-IR" sz="2800" dirty="0" smtClean="0"/>
              <a:t>6- محمد </a:t>
            </a:r>
            <a:r>
              <a:rPr lang="fa-IR" sz="2800" dirty="0" err="1" smtClean="0"/>
              <a:t>قريشي</a:t>
            </a:r>
            <a:r>
              <a:rPr lang="fa-IR" sz="2800" dirty="0" smtClean="0"/>
              <a:t>، ساخت و </a:t>
            </a:r>
            <a:r>
              <a:rPr lang="fa-IR" sz="2800" dirty="0" err="1" smtClean="0"/>
              <a:t>بازرسي</a:t>
            </a:r>
            <a:r>
              <a:rPr lang="fa-IR" sz="2800" dirty="0" smtClean="0"/>
              <a:t> </a:t>
            </a:r>
            <a:r>
              <a:rPr lang="fa-IR" sz="2800" dirty="0" err="1" smtClean="0"/>
              <a:t>فني</a:t>
            </a:r>
            <a:r>
              <a:rPr lang="fa-IR" sz="2800" dirty="0" smtClean="0"/>
              <a:t> مخازن </a:t>
            </a:r>
            <a:r>
              <a:rPr lang="fa-IR" sz="2800" dirty="0" err="1" smtClean="0"/>
              <a:t>ذخيره</a:t>
            </a:r>
            <a:r>
              <a:rPr lang="fa-IR" sz="2800" dirty="0" smtClean="0"/>
              <a:t>، انتشارات ارکان </a:t>
            </a:r>
            <a:endParaRPr lang="en-US" sz="2800" dirty="0" smtClean="0"/>
          </a:p>
          <a:p>
            <a:pPr algn="r" rtl="1">
              <a:buNone/>
            </a:pPr>
            <a:r>
              <a:rPr lang="fa-IR" sz="2800" dirty="0" smtClean="0"/>
              <a:t>7- ادب آوازه، </a:t>
            </a:r>
            <a:r>
              <a:rPr lang="fa-IR" sz="2800" dirty="0" err="1" smtClean="0"/>
              <a:t>بازرسي</a:t>
            </a:r>
            <a:r>
              <a:rPr lang="fa-IR" sz="2800" dirty="0" smtClean="0"/>
              <a:t> مخازن </a:t>
            </a:r>
            <a:r>
              <a:rPr lang="fa-IR" sz="2800" dirty="0" err="1" smtClean="0"/>
              <a:t>ذخيره</a:t>
            </a:r>
            <a:r>
              <a:rPr lang="fa-IR" sz="2800" dirty="0" smtClean="0"/>
              <a:t>، انجمن </a:t>
            </a:r>
            <a:r>
              <a:rPr lang="fa-IR" sz="2800" dirty="0" err="1" smtClean="0"/>
              <a:t>جوشکاري</a:t>
            </a:r>
            <a:r>
              <a:rPr lang="fa-IR" sz="2800" dirty="0" smtClean="0"/>
              <a:t> و </a:t>
            </a:r>
            <a:r>
              <a:rPr lang="fa-IR" sz="2800" dirty="0" err="1" smtClean="0"/>
              <a:t>آزمايشهاي</a:t>
            </a:r>
            <a:r>
              <a:rPr lang="fa-IR" sz="2800" dirty="0" smtClean="0"/>
              <a:t> </a:t>
            </a:r>
            <a:r>
              <a:rPr lang="fa-IR" sz="2800" dirty="0" err="1" smtClean="0"/>
              <a:t>غيرمخرب</a:t>
            </a:r>
            <a:r>
              <a:rPr lang="fa-IR" sz="2800" dirty="0" smtClean="0"/>
              <a:t> </a:t>
            </a:r>
            <a:r>
              <a:rPr lang="fa-IR" sz="2800" dirty="0" err="1" smtClean="0"/>
              <a:t>ايران</a:t>
            </a:r>
            <a:r>
              <a:rPr lang="fa-IR" sz="2800" dirty="0" smtClean="0"/>
              <a:t> </a:t>
            </a:r>
            <a:endParaRPr lang="en-US" sz="2800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 descr="0000038230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57200" y="2743200"/>
            <a:ext cx="2819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پایان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دفتر کار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1401</Words>
  <Application>Microsoft Office PowerPoint</Application>
  <PresentationFormat>On-screen Show (4:3)</PresentationFormat>
  <Paragraphs>265</Paragraphs>
  <Slides>98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طرح زمینه Office</vt:lpstr>
      <vt:lpstr>PowerPoint Presentation</vt:lpstr>
      <vt:lpstr>PowerPoint Presentation</vt:lpstr>
      <vt:lpstr>فصل اول :</vt:lpstr>
      <vt:lpstr>تاريخچه مخازن نفت</vt:lpstr>
      <vt:lpstr>سقفهاي شناور</vt:lpstr>
      <vt:lpstr>PowerPoint Presentation</vt:lpstr>
      <vt:lpstr>سقف شناور خارجي</vt:lpstr>
      <vt:lpstr>سقف شناور خارجي</vt:lpstr>
      <vt:lpstr>PowerPoint Presentation</vt:lpstr>
      <vt:lpstr>PowerPoint Presentation</vt:lpstr>
      <vt:lpstr>فصل دوم : دستورالعمل نصب مخازن ذخيره سقف شناور</vt:lpstr>
      <vt:lpstr>بازرسي ابعادي فونداسيون</vt:lpstr>
      <vt:lpstr>PowerPoint Presentation</vt:lpstr>
      <vt:lpstr>ورقهاي کف</vt:lpstr>
      <vt:lpstr>ورقهاي کف</vt:lpstr>
      <vt:lpstr>PowerPoint Presentation</vt:lpstr>
      <vt:lpstr>PowerPoint Presentation</vt:lpstr>
      <vt:lpstr>PowerPoint Presentation</vt:lpstr>
      <vt:lpstr>ورقهاي انولار</vt:lpstr>
      <vt:lpstr>PowerPoint Presentation</vt:lpstr>
      <vt:lpstr>ورقهاي کف</vt:lpstr>
      <vt:lpstr>ورقهای شل ( کورسهاي اول، دوم و سوم )</vt:lpstr>
      <vt:lpstr>ورقهای شل ( کورسهاي اول، دوم و سوم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ورقهای شل ( کورسهاي اول، دوم و سوم )</vt:lpstr>
      <vt:lpstr>PowerPoint Presentation</vt:lpstr>
      <vt:lpstr>مونتاژ سقف شناوري</vt:lpstr>
      <vt:lpstr>PowerPoint Presentation</vt:lpstr>
      <vt:lpstr>مونتاژ سقف شناوري</vt:lpstr>
      <vt:lpstr>مونتاژ سقف شناوري</vt:lpstr>
      <vt:lpstr>مونتاژ سقف شناوري</vt:lpstr>
      <vt:lpstr>مونتاژ سقف شناوري</vt:lpstr>
      <vt:lpstr>کورسهاي چهارم به بالا</vt:lpstr>
      <vt:lpstr>PowerPoint Presentation</vt:lpstr>
      <vt:lpstr>کورسهاي چهارم به بالا</vt:lpstr>
      <vt:lpstr>تاپ انگل و بادبند</vt:lpstr>
      <vt:lpstr>بازرسي و تست ها</vt:lpstr>
      <vt:lpstr>رنگ کاري</vt:lpstr>
      <vt:lpstr>فصل سوم : دستورالعمل تست و بازرسي مخازن ذخيره سقف شناور</vt:lpstr>
      <vt:lpstr>بازرسي و تست</vt:lpstr>
      <vt:lpstr>بازرسي و تست</vt:lpstr>
      <vt:lpstr>بازرسي و تست</vt:lpstr>
      <vt:lpstr>بازرسي و تست</vt:lpstr>
      <vt:lpstr>بازرسي و تست</vt:lpstr>
      <vt:lpstr>بازرسي و تست</vt:lpstr>
      <vt:lpstr>بازرسي و تست</vt:lpstr>
      <vt:lpstr>بازرسي و تست</vt:lpstr>
      <vt:lpstr>بازرسي و تست</vt:lpstr>
      <vt:lpstr>بازرسي و تست</vt:lpstr>
      <vt:lpstr>IPSدستورالعمل هيدرواستاتيک بر اساس استاندارد</vt:lpstr>
      <vt:lpstr>IPSدستورالعمل هيدرواستاتيک بر اساس استاندارد</vt:lpstr>
      <vt:lpstr>IPSدستورالعمل هيدرواستاتيک بر اساس استاندارد</vt:lpstr>
      <vt:lpstr>IPSدستورالعمل هيدرواستاتيک بر اساس استاندارد</vt:lpstr>
      <vt:lpstr>IPSدستورالعمل هيدرواستاتيک بر اساس استاندارد</vt:lpstr>
      <vt:lpstr>فصل چهارم : تجهيزات جانبي مخازن سقف شناور</vt:lpstr>
      <vt:lpstr>PowerPoint Presentation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روي سقف مخزنConnection</vt:lpstr>
      <vt:lpstr>هاي ديگرConnection</vt:lpstr>
      <vt:lpstr>هاي ديگرConnection</vt:lpstr>
      <vt:lpstr>هاي ديگرConnection</vt:lpstr>
      <vt:lpstr>هاي ديگرConnection</vt:lpstr>
      <vt:lpstr>هاي ديگرConnection</vt:lpstr>
      <vt:lpstr>هاي ديگرConnection</vt:lpstr>
      <vt:lpstr>هاي ديگرConnection</vt:lpstr>
      <vt:lpstr>هاي ديگرConnection</vt:lpstr>
      <vt:lpstr>تجهيزات حفاظت کاتدي</vt:lpstr>
      <vt:lpstr>هاي ديگرConnection</vt:lpstr>
      <vt:lpstr>تجهيزات ابزاردقیق</vt:lpstr>
      <vt:lpstr>تجهيزات ابزاردقیق</vt:lpstr>
      <vt:lpstr>تجهيزات ابزاردقیق</vt:lpstr>
      <vt:lpstr>پيشنهادات :</vt:lpstr>
      <vt:lpstr>فهرست منابع و مآخذ :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اسلاید 1</dc:title>
  <dc:creator>mohsen</dc:creator>
  <cp:lastModifiedBy>hadi</cp:lastModifiedBy>
  <cp:revision>188</cp:revision>
  <dcterms:created xsi:type="dcterms:W3CDTF">2010-04-14T03:38:12Z</dcterms:created>
  <dcterms:modified xsi:type="dcterms:W3CDTF">2015-10-20T09:39:08Z</dcterms:modified>
</cp:coreProperties>
</file>